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9"/>
  </p:notesMasterIdLst>
  <p:sldIdLst>
    <p:sldId id="516" r:id="rId2"/>
    <p:sldId id="517" r:id="rId3"/>
    <p:sldId id="518" r:id="rId4"/>
    <p:sldId id="451" r:id="rId5"/>
    <p:sldId id="527" r:id="rId6"/>
    <p:sldId id="528" r:id="rId7"/>
    <p:sldId id="519" r:id="rId8"/>
    <p:sldId id="512" r:id="rId9"/>
    <p:sldId id="417" r:id="rId10"/>
    <p:sldId id="304" r:id="rId11"/>
    <p:sldId id="520" r:id="rId12"/>
    <p:sldId id="521" r:id="rId13"/>
    <p:sldId id="529" r:id="rId14"/>
    <p:sldId id="522" r:id="rId15"/>
    <p:sldId id="523" r:id="rId16"/>
    <p:sldId id="311" r:id="rId17"/>
    <p:sldId id="315" r:id="rId18"/>
    <p:sldId id="481" r:id="rId19"/>
    <p:sldId id="429" r:id="rId20"/>
    <p:sldId id="332" r:id="rId21"/>
    <p:sldId id="333" r:id="rId22"/>
    <p:sldId id="334" r:id="rId23"/>
    <p:sldId id="336" r:id="rId24"/>
    <p:sldId id="339" r:id="rId25"/>
    <p:sldId id="524" r:id="rId26"/>
    <p:sldId id="525" r:id="rId27"/>
    <p:sldId id="34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615" autoAdjust="0"/>
  </p:normalViewPr>
  <p:slideViewPr>
    <p:cSldViewPr>
      <p:cViewPr varScale="1">
        <p:scale>
          <a:sx n="64" d="100"/>
          <a:sy n="64" d="100"/>
        </p:scale>
        <p:origin x="14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246A0-9EE6-4D48-B3CD-DBA800A2CFD6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8BF33AE9-13BC-4098-BA40-AD5F4EAC0131}">
      <dgm:prSet/>
      <dgm:spPr/>
      <dgm:t>
        <a:bodyPr/>
        <a:lstStyle/>
        <a:p>
          <a:pPr rtl="1"/>
          <a:r>
            <a:rPr lang="en-US" b="1" dirty="0"/>
            <a:t>Those associated with excessive release of thyroid hormones </a:t>
          </a:r>
          <a:r>
            <a:rPr lang="en-US" b="1" dirty="0">
              <a:solidFill>
                <a:srgbClr val="FF0000"/>
              </a:solidFill>
            </a:rPr>
            <a:t>Hyperthyroidism</a:t>
          </a:r>
          <a:endParaRPr lang="ar-SA" b="1" dirty="0">
            <a:solidFill>
              <a:srgbClr val="FF0000"/>
            </a:solidFill>
          </a:endParaRPr>
        </a:p>
      </dgm:t>
    </dgm:pt>
    <dgm:pt modelId="{426F4079-1215-4789-8E74-7990AAA9A51F}" type="parTrans" cxnId="{B5A639F1-401C-48BF-9815-A0CBEEC62130}">
      <dgm:prSet/>
      <dgm:spPr/>
      <dgm:t>
        <a:bodyPr/>
        <a:lstStyle/>
        <a:p>
          <a:pPr rtl="1"/>
          <a:endParaRPr lang="ar-SA"/>
        </a:p>
      </dgm:t>
    </dgm:pt>
    <dgm:pt modelId="{730858F2-D7A5-4FA4-8FC7-560FDD8E4FDE}" type="sibTrans" cxnId="{B5A639F1-401C-48BF-9815-A0CBEEC62130}">
      <dgm:prSet/>
      <dgm:spPr/>
      <dgm:t>
        <a:bodyPr/>
        <a:lstStyle/>
        <a:p>
          <a:pPr rtl="1"/>
          <a:endParaRPr lang="ar-SA"/>
        </a:p>
      </dgm:t>
    </dgm:pt>
    <dgm:pt modelId="{65D25C5E-3A64-466A-9319-F95D02C91B9A}">
      <dgm:prSet/>
      <dgm:spPr/>
      <dgm:t>
        <a:bodyPr/>
        <a:lstStyle/>
        <a:p>
          <a:pPr algn="ctr" rtl="1"/>
          <a:r>
            <a:rPr lang="en-US" b="1" dirty="0">
              <a:cs typeface="+mn-cs"/>
            </a:rPr>
            <a:t>Those associated with thyroid hormones deficiency </a:t>
          </a:r>
          <a:r>
            <a:rPr lang="en-US" b="1" dirty="0">
              <a:solidFill>
                <a:srgbClr val="FF0000"/>
              </a:solidFill>
              <a:cs typeface="+mn-cs"/>
            </a:rPr>
            <a:t>Hypothyroidism</a:t>
          </a:r>
          <a:endParaRPr lang="ar-SA" b="1" dirty="0">
            <a:solidFill>
              <a:srgbClr val="FF0000"/>
            </a:solidFill>
            <a:cs typeface="+mn-cs"/>
          </a:endParaRPr>
        </a:p>
      </dgm:t>
    </dgm:pt>
    <dgm:pt modelId="{34501450-99EB-454C-8674-C9E3C6970670}" type="parTrans" cxnId="{25006A24-BC32-4563-81B6-4C1963D40414}">
      <dgm:prSet/>
      <dgm:spPr/>
      <dgm:t>
        <a:bodyPr/>
        <a:lstStyle/>
        <a:p>
          <a:pPr rtl="1"/>
          <a:endParaRPr lang="ar-SA"/>
        </a:p>
      </dgm:t>
    </dgm:pt>
    <dgm:pt modelId="{EB671EE7-8AC2-4EEF-9971-2EDC75B17442}" type="sibTrans" cxnId="{25006A24-BC32-4563-81B6-4C1963D40414}">
      <dgm:prSet/>
      <dgm:spPr/>
      <dgm:t>
        <a:bodyPr/>
        <a:lstStyle/>
        <a:p>
          <a:pPr rtl="1"/>
          <a:endParaRPr lang="ar-SA"/>
        </a:p>
      </dgm:t>
    </dgm:pt>
    <dgm:pt modelId="{7F97630B-8135-4439-82A7-B17DB8062BE9}" type="pres">
      <dgm:prSet presAssocID="{045246A0-9EE6-4D48-B3CD-DBA800A2CFD6}" presName="compositeShape" presStyleCnt="0">
        <dgm:presLayoutVars>
          <dgm:dir/>
          <dgm:resizeHandles/>
        </dgm:presLayoutVars>
      </dgm:prSet>
      <dgm:spPr/>
    </dgm:pt>
    <dgm:pt modelId="{B27EB02C-379F-4F3B-BBF0-52711BD6855F}" type="pres">
      <dgm:prSet presAssocID="{045246A0-9EE6-4D48-B3CD-DBA800A2CFD6}" presName="pyramid" presStyleLbl="node1" presStyleIdx="0" presStyleCnt="1"/>
      <dgm:spPr/>
    </dgm:pt>
    <dgm:pt modelId="{BFEEE390-440C-4B97-A651-8147CA9332E6}" type="pres">
      <dgm:prSet presAssocID="{045246A0-9EE6-4D48-B3CD-DBA800A2CFD6}" presName="theList" presStyleCnt="0"/>
      <dgm:spPr/>
    </dgm:pt>
    <dgm:pt modelId="{1DA61AD4-7D79-4D10-9181-BB86AF7DA2D6}" type="pres">
      <dgm:prSet presAssocID="{8BF33AE9-13BC-4098-BA40-AD5F4EAC0131}" presName="aNode" presStyleLbl="fgAcc1" presStyleIdx="0" presStyleCnt="2" custScaleX="128205">
        <dgm:presLayoutVars>
          <dgm:bulletEnabled val="1"/>
        </dgm:presLayoutVars>
      </dgm:prSet>
      <dgm:spPr/>
    </dgm:pt>
    <dgm:pt modelId="{CF5020EA-655A-4E96-B60B-3A6C4B6EB8A9}" type="pres">
      <dgm:prSet presAssocID="{8BF33AE9-13BC-4098-BA40-AD5F4EAC0131}" presName="aSpace" presStyleCnt="0"/>
      <dgm:spPr/>
    </dgm:pt>
    <dgm:pt modelId="{05F9DD7A-7DAF-49B2-9833-2B43CF86E9D8}" type="pres">
      <dgm:prSet presAssocID="{65D25C5E-3A64-466A-9319-F95D02C91B9A}" presName="aNode" presStyleLbl="fgAcc1" presStyleIdx="1" presStyleCnt="2" custScaleX="129487">
        <dgm:presLayoutVars>
          <dgm:bulletEnabled val="1"/>
        </dgm:presLayoutVars>
      </dgm:prSet>
      <dgm:spPr/>
    </dgm:pt>
    <dgm:pt modelId="{3FB4CE0E-8C20-4813-92EB-007429C3E7DA}" type="pres">
      <dgm:prSet presAssocID="{65D25C5E-3A64-466A-9319-F95D02C91B9A}" presName="aSpace" presStyleCnt="0"/>
      <dgm:spPr/>
    </dgm:pt>
  </dgm:ptLst>
  <dgm:cxnLst>
    <dgm:cxn modelId="{25006A24-BC32-4563-81B6-4C1963D40414}" srcId="{045246A0-9EE6-4D48-B3CD-DBA800A2CFD6}" destId="{65D25C5E-3A64-466A-9319-F95D02C91B9A}" srcOrd="1" destOrd="0" parTransId="{34501450-99EB-454C-8674-C9E3C6970670}" sibTransId="{EB671EE7-8AC2-4EEF-9971-2EDC75B17442}"/>
    <dgm:cxn modelId="{46BA454F-DA94-4BE7-8B90-3B40AB68ABA1}" type="presOf" srcId="{045246A0-9EE6-4D48-B3CD-DBA800A2CFD6}" destId="{7F97630B-8135-4439-82A7-B17DB8062BE9}" srcOrd="0" destOrd="0" presId="urn:microsoft.com/office/officeart/2005/8/layout/pyramid2"/>
    <dgm:cxn modelId="{DDCD7189-5BF5-4114-9B9C-0144F196C591}" type="presOf" srcId="{8BF33AE9-13BC-4098-BA40-AD5F4EAC0131}" destId="{1DA61AD4-7D79-4D10-9181-BB86AF7DA2D6}" srcOrd="0" destOrd="0" presId="urn:microsoft.com/office/officeart/2005/8/layout/pyramid2"/>
    <dgm:cxn modelId="{32ED0CDF-B44B-4DDD-8F6E-C5C7495AC858}" type="presOf" srcId="{65D25C5E-3A64-466A-9319-F95D02C91B9A}" destId="{05F9DD7A-7DAF-49B2-9833-2B43CF86E9D8}" srcOrd="0" destOrd="0" presId="urn:microsoft.com/office/officeart/2005/8/layout/pyramid2"/>
    <dgm:cxn modelId="{B5A639F1-401C-48BF-9815-A0CBEEC62130}" srcId="{045246A0-9EE6-4D48-B3CD-DBA800A2CFD6}" destId="{8BF33AE9-13BC-4098-BA40-AD5F4EAC0131}" srcOrd="0" destOrd="0" parTransId="{426F4079-1215-4789-8E74-7990AAA9A51F}" sibTransId="{730858F2-D7A5-4FA4-8FC7-560FDD8E4FDE}"/>
    <dgm:cxn modelId="{84849DE2-7846-49F3-BB64-55F0DF3ADFB5}" type="presParOf" srcId="{7F97630B-8135-4439-82A7-B17DB8062BE9}" destId="{B27EB02C-379F-4F3B-BBF0-52711BD6855F}" srcOrd="0" destOrd="0" presId="urn:microsoft.com/office/officeart/2005/8/layout/pyramid2"/>
    <dgm:cxn modelId="{ED667FC1-B610-4D11-99E2-B00C35D6815B}" type="presParOf" srcId="{7F97630B-8135-4439-82A7-B17DB8062BE9}" destId="{BFEEE390-440C-4B97-A651-8147CA9332E6}" srcOrd="1" destOrd="0" presId="urn:microsoft.com/office/officeart/2005/8/layout/pyramid2"/>
    <dgm:cxn modelId="{BE26297B-02D4-473C-8818-21DA7D5B142B}" type="presParOf" srcId="{BFEEE390-440C-4B97-A651-8147CA9332E6}" destId="{1DA61AD4-7D79-4D10-9181-BB86AF7DA2D6}" srcOrd="0" destOrd="0" presId="urn:microsoft.com/office/officeart/2005/8/layout/pyramid2"/>
    <dgm:cxn modelId="{081A7F25-B81E-4C80-B466-6B7C0B9CFD01}" type="presParOf" srcId="{BFEEE390-440C-4B97-A651-8147CA9332E6}" destId="{CF5020EA-655A-4E96-B60B-3A6C4B6EB8A9}" srcOrd="1" destOrd="0" presId="urn:microsoft.com/office/officeart/2005/8/layout/pyramid2"/>
    <dgm:cxn modelId="{BB86DF95-78B3-4D2C-8F59-18888CA7C3F0}" type="presParOf" srcId="{BFEEE390-440C-4B97-A651-8147CA9332E6}" destId="{05F9DD7A-7DAF-49B2-9833-2B43CF86E9D8}" srcOrd="2" destOrd="0" presId="urn:microsoft.com/office/officeart/2005/8/layout/pyramid2"/>
    <dgm:cxn modelId="{0696A65E-4B70-48B9-BA18-D8AE79BC365D}" type="presParOf" srcId="{BFEEE390-440C-4B97-A651-8147CA9332E6}" destId="{3FB4CE0E-8C20-4813-92EB-007429C3E7D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545BFF-0C93-4218-B63F-EB6C8BF56EE7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pPr rtl="1"/>
          <a:endParaRPr lang="ar-IQ"/>
        </a:p>
      </dgm:t>
    </dgm:pt>
    <dgm:pt modelId="{7484D212-3AC8-445B-816D-081F244BA2A0}" type="pres">
      <dgm:prSet presAssocID="{58545BFF-0C93-4218-B63F-EB6C8BF56EE7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12E96A10-1AA5-4B28-A5C5-0B0D260B9F15}" type="presOf" srcId="{58545BFF-0C93-4218-B63F-EB6C8BF56EE7}" destId="{7484D212-3AC8-445B-816D-081F244BA2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F5A04C-2409-45DB-B7FE-B898E63CDDA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C31C6-86CA-4C28-9E3C-546714100632}" type="pres">
      <dgm:prSet presAssocID="{69F5A04C-2409-45DB-B7FE-B898E63CDDA8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2ACEDC26-6A5A-43D2-9F0A-0BE7C731E8CD}" type="presOf" srcId="{69F5A04C-2409-45DB-B7FE-B898E63CDDA8}" destId="{0EBC31C6-86CA-4C28-9E3C-5467141006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9F5A04C-2409-45DB-B7FE-B898E63CDDA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9372FF-4B2C-469F-A092-949B0E0DB98D}">
      <dgm:prSet/>
      <dgm:spPr>
        <a:solidFill>
          <a:srgbClr val="7030A0"/>
        </a:solidFill>
      </dgm:spPr>
      <dgm:t>
        <a:bodyPr/>
        <a:lstStyle/>
        <a:p>
          <a:pPr rtl="0"/>
          <a:r>
            <a:rPr lang="en-US" b="1" dirty="0"/>
            <a:t>Thyroid Carcinomas</a:t>
          </a:r>
          <a:r>
            <a:rPr lang="en-US" dirty="0"/>
            <a:t> </a:t>
          </a:r>
        </a:p>
      </dgm:t>
    </dgm:pt>
    <dgm:pt modelId="{FE7D4AD5-5A9F-42A9-B0C4-9B8E5EB46F81}" type="parTrans" cxnId="{3310497F-522E-48EF-A7BA-80CFC3A5961D}">
      <dgm:prSet/>
      <dgm:spPr/>
      <dgm:t>
        <a:bodyPr/>
        <a:lstStyle/>
        <a:p>
          <a:endParaRPr lang="en-US"/>
        </a:p>
      </dgm:t>
    </dgm:pt>
    <dgm:pt modelId="{4B65A7D5-316F-47AA-B375-C217637CA308}" type="sibTrans" cxnId="{3310497F-522E-48EF-A7BA-80CFC3A5961D}">
      <dgm:prSet/>
      <dgm:spPr/>
      <dgm:t>
        <a:bodyPr/>
        <a:lstStyle/>
        <a:p>
          <a:endParaRPr lang="en-US"/>
        </a:p>
      </dgm:t>
    </dgm:pt>
    <dgm:pt modelId="{2AFA180A-C077-492E-877F-4B242A3DA4E8}">
      <dgm:prSet/>
      <dgm:spPr>
        <a:solidFill>
          <a:srgbClr val="FFFFFF"/>
        </a:solidFill>
      </dgm:spPr>
      <dgm:t>
        <a:bodyPr/>
        <a:lstStyle/>
        <a:p>
          <a:pPr rtl="0"/>
          <a:r>
            <a:rPr lang="en-US" b="1" dirty="0">
              <a:solidFill>
                <a:srgbClr val="7030A0"/>
              </a:solidFill>
            </a:rPr>
            <a:t>The major subtypes of thyroid carcinoma</a:t>
          </a:r>
          <a:endParaRPr lang="en-US" dirty="0">
            <a:solidFill>
              <a:srgbClr val="7030A0"/>
            </a:solidFill>
          </a:endParaRPr>
        </a:p>
      </dgm:t>
    </dgm:pt>
    <dgm:pt modelId="{165B7353-AB51-4721-99D6-3AD30A024EB6}" type="parTrans" cxnId="{F0CDFE2B-3E29-4AAB-85EA-0F7D4BAF0AF2}">
      <dgm:prSet/>
      <dgm:spPr/>
      <dgm:t>
        <a:bodyPr/>
        <a:lstStyle/>
        <a:p>
          <a:endParaRPr lang="en-US"/>
        </a:p>
      </dgm:t>
    </dgm:pt>
    <dgm:pt modelId="{87165351-D1A4-48DC-B6F4-C9539B9F836F}" type="sibTrans" cxnId="{F0CDFE2B-3E29-4AAB-85EA-0F7D4BAF0AF2}">
      <dgm:prSet/>
      <dgm:spPr/>
      <dgm:t>
        <a:bodyPr/>
        <a:lstStyle/>
        <a:p>
          <a:endParaRPr lang="en-US"/>
        </a:p>
      </dgm:t>
    </dgm:pt>
    <dgm:pt modelId="{0EBC31C6-86CA-4C28-9E3C-546714100632}" type="pres">
      <dgm:prSet presAssocID="{69F5A04C-2409-45DB-B7FE-B898E63CDDA8}" presName="linear" presStyleCnt="0">
        <dgm:presLayoutVars>
          <dgm:animLvl val="lvl"/>
          <dgm:resizeHandles val="exact"/>
        </dgm:presLayoutVars>
      </dgm:prSet>
      <dgm:spPr/>
    </dgm:pt>
    <dgm:pt modelId="{83272F9E-E855-4670-97EC-D150410E801F}" type="pres">
      <dgm:prSet presAssocID="{F79372FF-4B2C-469F-A092-949B0E0DB98D}" presName="parentText" presStyleLbl="node1" presStyleIdx="0" presStyleCnt="2" custScaleX="46535" custLinFactNeighborX="-25742" custLinFactNeighborY="62877">
        <dgm:presLayoutVars>
          <dgm:chMax val="0"/>
          <dgm:bulletEnabled val="1"/>
        </dgm:presLayoutVars>
      </dgm:prSet>
      <dgm:spPr/>
    </dgm:pt>
    <dgm:pt modelId="{8A7F7AC3-ECB7-4952-BDE9-518793BDA34A}" type="pres">
      <dgm:prSet presAssocID="{4B65A7D5-316F-47AA-B375-C217637CA308}" presName="spacer" presStyleCnt="0"/>
      <dgm:spPr/>
    </dgm:pt>
    <dgm:pt modelId="{E168FEC5-DC53-4647-9855-692916CA7043}" type="pres">
      <dgm:prSet presAssocID="{2AFA180A-C077-492E-877F-4B242A3DA4E8}" presName="parentText" presStyleLbl="node1" presStyleIdx="1" presStyleCnt="2" custLinFactNeighborX="579" custLinFactNeighborY="-47148">
        <dgm:presLayoutVars>
          <dgm:chMax val="0"/>
          <dgm:bulletEnabled val="1"/>
        </dgm:presLayoutVars>
      </dgm:prSet>
      <dgm:spPr/>
    </dgm:pt>
  </dgm:ptLst>
  <dgm:cxnLst>
    <dgm:cxn modelId="{F0CDFE2B-3E29-4AAB-85EA-0F7D4BAF0AF2}" srcId="{69F5A04C-2409-45DB-B7FE-B898E63CDDA8}" destId="{2AFA180A-C077-492E-877F-4B242A3DA4E8}" srcOrd="1" destOrd="0" parTransId="{165B7353-AB51-4721-99D6-3AD30A024EB6}" sibTransId="{87165351-D1A4-48DC-B6F4-C9539B9F836F}"/>
    <dgm:cxn modelId="{3F0FA85B-763C-4530-9312-CB966A8CA698}" type="presOf" srcId="{69F5A04C-2409-45DB-B7FE-B898E63CDDA8}" destId="{0EBC31C6-86CA-4C28-9E3C-546714100632}" srcOrd="0" destOrd="0" presId="urn:microsoft.com/office/officeart/2005/8/layout/vList2"/>
    <dgm:cxn modelId="{3310497F-522E-48EF-A7BA-80CFC3A5961D}" srcId="{69F5A04C-2409-45DB-B7FE-B898E63CDDA8}" destId="{F79372FF-4B2C-469F-A092-949B0E0DB98D}" srcOrd="0" destOrd="0" parTransId="{FE7D4AD5-5A9F-42A9-B0C4-9B8E5EB46F81}" sibTransId="{4B65A7D5-316F-47AA-B375-C217637CA308}"/>
    <dgm:cxn modelId="{0C33BC8E-C064-4759-85AD-823BCC3A154B}" type="presOf" srcId="{2AFA180A-C077-492E-877F-4B242A3DA4E8}" destId="{E168FEC5-DC53-4647-9855-692916CA7043}" srcOrd="0" destOrd="0" presId="urn:microsoft.com/office/officeart/2005/8/layout/vList2"/>
    <dgm:cxn modelId="{BB6B689B-B9EB-4A36-8502-7E2FE86D585C}" type="presOf" srcId="{F79372FF-4B2C-469F-A092-949B0E0DB98D}" destId="{83272F9E-E855-4670-97EC-D150410E801F}" srcOrd="0" destOrd="0" presId="urn:microsoft.com/office/officeart/2005/8/layout/vList2"/>
    <dgm:cxn modelId="{84DA0321-9295-4AF7-AA69-1A937D1DD206}" type="presParOf" srcId="{0EBC31C6-86CA-4C28-9E3C-546714100632}" destId="{83272F9E-E855-4670-97EC-D150410E801F}" srcOrd="0" destOrd="0" presId="urn:microsoft.com/office/officeart/2005/8/layout/vList2"/>
    <dgm:cxn modelId="{7ABF3DD7-BF35-4223-B202-ECF1FD17AD50}" type="presParOf" srcId="{0EBC31C6-86CA-4C28-9E3C-546714100632}" destId="{8A7F7AC3-ECB7-4952-BDE9-518793BDA34A}" srcOrd="1" destOrd="0" presId="urn:microsoft.com/office/officeart/2005/8/layout/vList2"/>
    <dgm:cxn modelId="{1DE496C2-A92C-4F6F-AA0E-712526FA7B30}" type="presParOf" srcId="{0EBC31C6-86CA-4C28-9E3C-546714100632}" destId="{E168FEC5-DC53-4647-9855-692916CA704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F2C50A8-A2CB-4112-BBEB-7869805B4B0C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B0818D12-3168-43C6-8647-9D725CC34B65}">
      <dgm:prSet custT="1"/>
      <dgm:spPr>
        <a:solidFill>
          <a:srgbClr val="0070C0"/>
        </a:solidFill>
      </dgm:spPr>
      <dgm:t>
        <a:bodyPr/>
        <a:lstStyle/>
        <a:p>
          <a:pPr algn="l" rtl="1"/>
          <a:r>
            <a:rPr lang="en-US" sz="4000" b="1" dirty="0"/>
            <a:t>Papillary Carcinoma</a:t>
          </a:r>
          <a:r>
            <a:rPr lang="en-US" sz="4000" dirty="0"/>
            <a:t> </a:t>
          </a:r>
          <a:endParaRPr lang="ar-IQ" sz="4000" dirty="0"/>
        </a:p>
      </dgm:t>
    </dgm:pt>
    <dgm:pt modelId="{F5C7446C-DAFC-496E-9AA1-DC7CCA48F68D}" type="parTrans" cxnId="{C7457387-57B9-409B-A5FF-28821C610A01}">
      <dgm:prSet/>
      <dgm:spPr/>
      <dgm:t>
        <a:bodyPr/>
        <a:lstStyle/>
        <a:p>
          <a:pPr rtl="1"/>
          <a:endParaRPr lang="ar-IQ"/>
        </a:p>
      </dgm:t>
    </dgm:pt>
    <dgm:pt modelId="{F4892432-5587-49F0-8FC0-30B28E448BE5}" type="sibTrans" cxnId="{C7457387-57B9-409B-A5FF-28821C610A01}">
      <dgm:prSet/>
      <dgm:spPr/>
      <dgm:t>
        <a:bodyPr/>
        <a:lstStyle/>
        <a:p>
          <a:pPr rtl="1"/>
          <a:endParaRPr lang="ar-IQ"/>
        </a:p>
      </dgm:t>
    </dgm:pt>
    <dgm:pt modelId="{B5B7F469-D94D-45B2-BFE6-DB76195BDAF5}" type="pres">
      <dgm:prSet presAssocID="{3F2C50A8-A2CB-4112-BBEB-7869805B4B0C}" presName="linear" presStyleCnt="0">
        <dgm:presLayoutVars>
          <dgm:animLvl val="lvl"/>
          <dgm:resizeHandles val="exact"/>
        </dgm:presLayoutVars>
      </dgm:prSet>
      <dgm:spPr/>
    </dgm:pt>
    <dgm:pt modelId="{63D8A684-1A9A-4012-8A90-0099F03E6DBD}" type="pres">
      <dgm:prSet presAssocID="{B0818D12-3168-43C6-8647-9D725CC34B65}" presName="parentText" presStyleLbl="node1" presStyleIdx="0" presStyleCnt="1" custScaleY="217306" custLinFactNeighborX="-7955" custLinFactNeighborY="-18233">
        <dgm:presLayoutVars>
          <dgm:chMax val="0"/>
          <dgm:bulletEnabled val="1"/>
        </dgm:presLayoutVars>
      </dgm:prSet>
      <dgm:spPr/>
    </dgm:pt>
  </dgm:ptLst>
  <dgm:cxnLst>
    <dgm:cxn modelId="{C7457387-57B9-409B-A5FF-28821C610A01}" srcId="{3F2C50A8-A2CB-4112-BBEB-7869805B4B0C}" destId="{B0818D12-3168-43C6-8647-9D725CC34B65}" srcOrd="0" destOrd="0" parTransId="{F5C7446C-DAFC-496E-9AA1-DC7CCA48F68D}" sibTransId="{F4892432-5587-49F0-8FC0-30B28E448BE5}"/>
    <dgm:cxn modelId="{C41B87DC-2C05-4F79-A3DF-371C203FD771}" type="presOf" srcId="{3F2C50A8-A2CB-4112-BBEB-7869805B4B0C}" destId="{B5B7F469-D94D-45B2-BFE6-DB76195BDAF5}" srcOrd="0" destOrd="0" presId="urn:microsoft.com/office/officeart/2005/8/layout/vList2"/>
    <dgm:cxn modelId="{B2BD0EFD-E0F5-478C-AA8F-43D133ECA6B3}" type="presOf" srcId="{B0818D12-3168-43C6-8647-9D725CC34B65}" destId="{63D8A684-1A9A-4012-8A90-0099F03E6DBD}" srcOrd="0" destOrd="0" presId="urn:microsoft.com/office/officeart/2005/8/layout/vList2"/>
    <dgm:cxn modelId="{F22C505E-9BCC-455C-BDB3-EA84A41332EF}" type="presParOf" srcId="{B5B7F469-D94D-45B2-BFE6-DB76195BDAF5}" destId="{63D8A684-1A9A-4012-8A90-0099F03E6D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8B145C-AB5D-4B8E-B8D6-B4C55461198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711F529E-CF40-4FA2-933D-3BCBD6AA5272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 rtl="1"/>
          <a:r>
            <a:rPr lang="en-US" sz="3600" b="1" dirty="0">
              <a:latin typeface="Arial Narrow" pitchFamily="34" charset="0"/>
            </a:rPr>
            <a:t>Follicular carcinomas</a:t>
          </a:r>
          <a:endParaRPr lang="ar-IQ" sz="3600" b="1" dirty="0">
            <a:latin typeface="Arial Narrow" pitchFamily="34" charset="0"/>
          </a:endParaRPr>
        </a:p>
      </dgm:t>
    </dgm:pt>
    <dgm:pt modelId="{E4161BE5-A0DD-4C4E-B30A-98A066618495}" type="parTrans" cxnId="{D32CA0D0-CABA-4B16-8872-444C4AF00101}">
      <dgm:prSet/>
      <dgm:spPr/>
      <dgm:t>
        <a:bodyPr/>
        <a:lstStyle/>
        <a:p>
          <a:pPr rtl="1"/>
          <a:endParaRPr lang="ar-IQ"/>
        </a:p>
      </dgm:t>
    </dgm:pt>
    <dgm:pt modelId="{EF7F8154-992E-4626-9985-AAE3240D8C33}" type="sibTrans" cxnId="{D32CA0D0-CABA-4B16-8872-444C4AF00101}">
      <dgm:prSet/>
      <dgm:spPr/>
      <dgm:t>
        <a:bodyPr/>
        <a:lstStyle/>
        <a:p>
          <a:pPr rtl="1"/>
          <a:endParaRPr lang="ar-IQ"/>
        </a:p>
      </dgm:t>
    </dgm:pt>
    <dgm:pt modelId="{2720FE80-3DE6-4D31-9FF8-9557E1B8B3F8}" type="pres">
      <dgm:prSet presAssocID="{D28B145C-AB5D-4B8E-B8D6-B4C55461198E}" presName="linear" presStyleCnt="0">
        <dgm:presLayoutVars>
          <dgm:animLvl val="lvl"/>
          <dgm:resizeHandles val="exact"/>
        </dgm:presLayoutVars>
      </dgm:prSet>
      <dgm:spPr/>
    </dgm:pt>
    <dgm:pt modelId="{35599412-F918-4012-97E3-1BFEBB20CF7A}" type="pres">
      <dgm:prSet presAssocID="{711F529E-CF40-4FA2-933D-3BCBD6AA5272}" presName="parentText" presStyleLbl="node1" presStyleIdx="0" presStyleCnt="1" custScaleY="276572" custLinFactNeighborX="-11905" custLinFactNeighborY="-79233">
        <dgm:presLayoutVars>
          <dgm:chMax val="0"/>
          <dgm:bulletEnabled val="1"/>
        </dgm:presLayoutVars>
      </dgm:prSet>
      <dgm:spPr/>
    </dgm:pt>
  </dgm:ptLst>
  <dgm:cxnLst>
    <dgm:cxn modelId="{D32CA0D0-CABA-4B16-8872-444C4AF00101}" srcId="{D28B145C-AB5D-4B8E-B8D6-B4C55461198E}" destId="{711F529E-CF40-4FA2-933D-3BCBD6AA5272}" srcOrd="0" destOrd="0" parTransId="{E4161BE5-A0DD-4C4E-B30A-98A066618495}" sibTransId="{EF7F8154-992E-4626-9985-AAE3240D8C33}"/>
    <dgm:cxn modelId="{76AAF0D1-28A8-4F08-9C4C-821CFD899BD2}" type="presOf" srcId="{711F529E-CF40-4FA2-933D-3BCBD6AA5272}" destId="{35599412-F918-4012-97E3-1BFEBB20CF7A}" srcOrd="0" destOrd="0" presId="urn:microsoft.com/office/officeart/2005/8/layout/vList2"/>
    <dgm:cxn modelId="{7A00E2F2-C11C-4D36-AF05-FFC8251E6492}" type="presOf" srcId="{D28B145C-AB5D-4B8E-B8D6-B4C55461198E}" destId="{2720FE80-3DE6-4D31-9FF8-9557E1B8B3F8}" srcOrd="0" destOrd="0" presId="urn:microsoft.com/office/officeart/2005/8/layout/vList2"/>
    <dgm:cxn modelId="{48FC2178-4D31-49DC-8888-23FCDACEE011}" type="presParOf" srcId="{2720FE80-3DE6-4D31-9FF8-9557E1B8B3F8}" destId="{35599412-F918-4012-97E3-1BFEBB20CF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81936-33B2-4928-B8B0-A122A23A10A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3B07FAB-C0BD-4238-BB46-4682BA6488C5}">
      <dgm:prSet/>
      <dgm:spPr>
        <a:solidFill>
          <a:srgbClr val="FFFF00"/>
        </a:solidFill>
      </dgm:spPr>
      <dgm:t>
        <a:bodyPr/>
        <a:lstStyle/>
        <a:p>
          <a:pPr algn="ctr" rtl="0"/>
          <a:r>
            <a:rPr lang="en-US" b="1" dirty="0">
              <a:solidFill>
                <a:schemeClr val="tx1"/>
              </a:solidFill>
            </a:rPr>
            <a:t>Autoimmune thyroid diseases </a:t>
          </a:r>
          <a:endParaRPr lang="ar-SA" b="1" dirty="0">
            <a:solidFill>
              <a:schemeClr val="tx1"/>
            </a:solidFill>
          </a:endParaRPr>
        </a:p>
      </dgm:t>
    </dgm:pt>
    <dgm:pt modelId="{1EC0EC2B-6B94-4E83-992E-F0513F8A38F6}" type="parTrans" cxnId="{F4227EAC-BB43-47D3-9C42-3B24D0964C63}">
      <dgm:prSet/>
      <dgm:spPr/>
      <dgm:t>
        <a:bodyPr/>
        <a:lstStyle/>
        <a:p>
          <a:pPr rtl="1"/>
          <a:endParaRPr lang="ar-SA"/>
        </a:p>
      </dgm:t>
    </dgm:pt>
    <dgm:pt modelId="{CA71D1D9-7F1E-4031-9C87-18FA882DC77F}" type="sibTrans" cxnId="{F4227EAC-BB43-47D3-9C42-3B24D0964C63}">
      <dgm:prSet/>
      <dgm:spPr/>
      <dgm:t>
        <a:bodyPr/>
        <a:lstStyle/>
        <a:p>
          <a:pPr rtl="1"/>
          <a:endParaRPr lang="ar-SA"/>
        </a:p>
      </dgm:t>
    </dgm:pt>
    <dgm:pt modelId="{5136BB35-1A6D-4420-AA57-7264D9E1585C}" type="pres">
      <dgm:prSet presAssocID="{8FE81936-33B2-4928-B8B0-A122A23A10A1}" presName="linear" presStyleCnt="0">
        <dgm:presLayoutVars>
          <dgm:animLvl val="lvl"/>
          <dgm:resizeHandles val="exact"/>
        </dgm:presLayoutVars>
      </dgm:prSet>
      <dgm:spPr/>
    </dgm:pt>
    <dgm:pt modelId="{74230B95-62BD-4C50-A836-C6E1C3195036}" type="pres">
      <dgm:prSet presAssocID="{43B07FAB-C0BD-4238-BB46-4682BA6488C5}" presName="parentText" presStyleLbl="node1" presStyleIdx="0" presStyleCnt="1" custLinFactNeighborX="-13846" custLinFactNeighborY="-26686">
        <dgm:presLayoutVars>
          <dgm:chMax val="0"/>
          <dgm:bulletEnabled val="1"/>
        </dgm:presLayoutVars>
      </dgm:prSet>
      <dgm:spPr/>
    </dgm:pt>
  </dgm:ptLst>
  <dgm:cxnLst>
    <dgm:cxn modelId="{A5D5F06D-3E8D-4788-BD24-8AD1C7398A84}" type="presOf" srcId="{8FE81936-33B2-4928-B8B0-A122A23A10A1}" destId="{5136BB35-1A6D-4420-AA57-7264D9E1585C}" srcOrd="0" destOrd="0" presId="urn:microsoft.com/office/officeart/2005/8/layout/vList2"/>
    <dgm:cxn modelId="{F4227EAC-BB43-47D3-9C42-3B24D0964C63}" srcId="{8FE81936-33B2-4928-B8B0-A122A23A10A1}" destId="{43B07FAB-C0BD-4238-BB46-4682BA6488C5}" srcOrd="0" destOrd="0" parTransId="{1EC0EC2B-6B94-4E83-992E-F0513F8A38F6}" sibTransId="{CA71D1D9-7F1E-4031-9C87-18FA882DC77F}"/>
    <dgm:cxn modelId="{A417ABDE-7AC1-4B07-B3CE-0F6530288BA6}" type="presOf" srcId="{43B07FAB-C0BD-4238-BB46-4682BA6488C5}" destId="{74230B95-62BD-4C50-A836-C6E1C3195036}" srcOrd="0" destOrd="0" presId="urn:microsoft.com/office/officeart/2005/8/layout/vList2"/>
    <dgm:cxn modelId="{20189756-EF5A-44D0-BDC9-399DBE7B3002}" type="presParOf" srcId="{5136BB35-1A6D-4420-AA57-7264D9E1585C}" destId="{74230B95-62BD-4C50-A836-C6E1C31950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443643-E89D-4B97-BC62-5A0B65E3899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353B6CE-AC58-40A3-A75F-BBED736F8975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US" sz="2800" b="1" dirty="0"/>
            <a:t>HASHIMOTO  THYROIDITIS (chronic lymphocytic thyroiditis) </a:t>
          </a:r>
        </a:p>
      </dgm:t>
    </dgm:pt>
    <dgm:pt modelId="{BDF728FC-C60B-4D77-AA1F-92F3E8081D68}" type="parTrans" cxnId="{30AF08BC-BF5A-423B-AAD6-5846FF575186}">
      <dgm:prSet/>
      <dgm:spPr/>
      <dgm:t>
        <a:bodyPr/>
        <a:lstStyle/>
        <a:p>
          <a:pPr rtl="1"/>
          <a:endParaRPr lang="ar-SA"/>
        </a:p>
      </dgm:t>
    </dgm:pt>
    <dgm:pt modelId="{26FFD1BB-2A17-498A-8F70-85837FEC32CA}" type="sibTrans" cxnId="{30AF08BC-BF5A-423B-AAD6-5846FF575186}">
      <dgm:prSet/>
      <dgm:spPr/>
      <dgm:t>
        <a:bodyPr/>
        <a:lstStyle/>
        <a:p>
          <a:pPr rtl="1"/>
          <a:endParaRPr lang="ar-SA"/>
        </a:p>
      </dgm:t>
    </dgm:pt>
    <dgm:pt modelId="{3841AE65-7A97-4DFB-B03C-B95A52CCCB9A}" type="pres">
      <dgm:prSet presAssocID="{02443643-E89D-4B97-BC62-5A0B65E38996}" presName="linear" presStyleCnt="0">
        <dgm:presLayoutVars>
          <dgm:animLvl val="lvl"/>
          <dgm:resizeHandles val="exact"/>
        </dgm:presLayoutVars>
      </dgm:prSet>
      <dgm:spPr/>
    </dgm:pt>
    <dgm:pt modelId="{A6280326-4600-4E4F-A3B8-39F7A70A4692}" type="pres">
      <dgm:prSet presAssocID="{5353B6CE-AC58-40A3-A75F-BBED736F8975}" presName="parentText" presStyleLbl="node1" presStyleIdx="0" presStyleCnt="1" custLinFactNeighborX="-3883" custLinFactNeighborY="-23086">
        <dgm:presLayoutVars>
          <dgm:chMax val="0"/>
          <dgm:bulletEnabled val="1"/>
        </dgm:presLayoutVars>
      </dgm:prSet>
      <dgm:spPr/>
    </dgm:pt>
  </dgm:ptLst>
  <dgm:cxnLst>
    <dgm:cxn modelId="{269E102B-6FDA-4FA1-A4BE-5057B0843773}" type="presOf" srcId="{02443643-E89D-4B97-BC62-5A0B65E38996}" destId="{3841AE65-7A97-4DFB-B03C-B95A52CCCB9A}" srcOrd="0" destOrd="0" presId="urn:microsoft.com/office/officeart/2005/8/layout/vList2"/>
    <dgm:cxn modelId="{30AF08BC-BF5A-423B-AAD6-5846FF575186}" srcId="{02443643-E89D-4B97-BC62-5A0B65E38996}" destId="{5353B6CE-AC58-40A3-A75F-BBED736F8975}" srcOrd="0" destOrd="0" parTransId="{BDF728FC-C60B-4D77-AA1F-92F3E8081D68}" sibTransId="{26FFD1BB-2A17-498A-8F70-85837FEC32CA}"/>
    <dgm:cxn modelId="{0DA042D2-961C-4F09-B98B-4DD98B6DE244}" type="presOf" srcId="{5353B6CE-AC58-40A3-A75F-BBED736F8975}" destId="{A6280326-4600-4E4F-A3B8-39F7A70A4692}" srcOrd="0" destOrd="0" presId="urn:microsoft.com/office/officeart/2005/8/layout/vList2"/>
    <dgm:cxn modelId="{6660E368-2DA8-4121-AA62-F1CCD7B708BE}" type="presParOf" srcId="{3841AE65-7A97-4DFB-B03C-B95A52CCCB9A}" destId="{A6280326-4600-4E4F-A3B8-39F7A70A46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39BC2B-D564-4041-942D-2E87C5BB37BA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9A58828-A2EC-426D-BE6D-0C9FF2F6D6EB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</a:rPr>
            <a:t>Subacute</a:t>
          </a:r>
          <a:r>
            <a:rPr lang="en-US" b="1" dirty="0">
              <a:solidFill>
                <a:schemeClr val="tx1"/>
              </a:solidFill>
            </a:rPr>
            <a:t> granulomatous ( de </a:t>
          </a:r>
          <a:r>
            <a:rPr lang="en-US" b="1" dirty="0" err="1">
              <a:solidFill>
                <a:schemeClr val="tx1"/>
              </a:solidFill>
            </a:rPr>
            <a:t>Quervain</a:t>
          </a:r>
          <a:r>
            <a:rPr lang="en-US" b="1" dirty="0">
              <a:solidFill>
                <a:schemeClr val="tx1"/>
              </a:solidFill>
            </a:rPr>
            <a:t>) thyroiditis </a:t>
          </a:r>
        </a:p>
      </dgm:t>
    </dgm:pt>
    <dgm:pt modelId="{864DC40D-D239-4398-A340-7AC792FE4A7C}" type="parTrans" cxnId="{1FB4EAD4-98F9-4AD3-8E6A-44AC2A8AA733}">
      <dgm:prSet/>
      <dgm:spPr/>
      <dgm:t>
        <a:bodyPr/>
        <a:lstStyle/>
        <a:p>
          <a:endParaRPr lang="en-US"/>
        </a:p>
      </dgm:t>
    </dgm:pt>
    <dgm:pt modelId="{5D403254-0EDE-4FC8-926A-5899F3A6E256}" type="sibTrans" cxnId="{1FB4EAD4-98F9-4AD3-8E6A-44AC2A8AA733}">
      <dgm:prSet/>
      <dgm:spPr/>
      <dgm:t>
        <a:bodyPr/>
        <a:lstStyle/>
        <a:p>
          <a:endParaRPr lang="en-US"/>
        </a:p>
      </dgm:t>
    </dgm:pt>
    <dgm:pt modelId="{C59D2F09-DEC1-40B7-9C8C-6567C97F4178}" type="pres">
      <dgm:prSet presAssocID="{4539BC2B-D564-4041-942D-2E87C5BB37BA}" presName="linear" presStyleCnt="0">
        <dgm:presLayoutVars>
          <dgm:animLvl val="lvl"/>
          <dgm:resizeHandles val="exact"/>
        </dgm:presLayoutVars>
      </dgm:prSet>
      <dgm:spPr/>
    </dgm:pt>
    <dgm:pt modelId="{B3FA575A-AAEB-48B5-8B50-82891693E1AF}" type="pres">
      <dgm:prSet presAssocID="{99A58828-A2EC-426D-BE6D-0C9FF2F6D6E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EB17152-21A4-4086-A11A-B00551F87AFE}" type="presOf" srcId="{4539BC2B-D564-4041-942D-2E87C5BB37BA}" destId="{C59D2F09-DEC1-40B7-9C8C-6567C97F4178}" srcOrd="0" destOrd="0" presId="urn:microsoft.com/office/officeart/2005/8/layout/vList2"/>
    <dgm:cxn modelId="{6E8F7F7A-FC56-4C94-888F-47671EA41EDC}" type="presOf" srcId="{99A58828-A2EC-426D-BE6D-0C9FF2F6D6EB}" destId="{B3FA575A-AAEB-48B5-8B50-82891693E1AF}" srcOrd="0" destOrd="0" presId="urn:microsoft.com/office/officeart/2005/8/layout/vList2"/>
    <dgm:cxn modelId="{1FB4EAD4-98F9-4AD3-8E6A-44AC2A8AA733}" srcId="{4539BC2B-D564-4041-942D-2E87C5BB37BA}" destId="{99A58828-A2EC-426D-BE6D-0C9FF2F6D6EB}" srcOrd="0" destOrd="0" parTransId="{864DC40D-D239-4398-A340-7AC792FE4A7C}" sibTransId="{5D403254-0EDE-4FC8-926A-5899F3A6E256}"/>
    <dgm:cxn modelId="{F9FEFDCF-EF8C-4EA2-A589-6C042830DC7D}" type="presParOf" srcId="{C59D2F09-DEC1-40B7-9C8C-6567C97F4178}" destId="{B3FA575A-AAEB-48B5-8B50-82891693E1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04C5FB-FCC8-4184-BBDD-907E00D1DA5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3C75AF6E-166C-4FAD-B0B9-FDC6D82297B8}">
      <dgm:prSet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Graves Disease</a:t>
          </a:r>
          <a:endParaRPr lang="ar-SA" dirty="0">
            <a:solidFill>
              <a:schemeClr val="tx1"/>
            </a:solidFill>
          </a:endParaRPr>
        </a:p>
      </dgm:t>
    </dgm:pt>
    <dgm:pt modelId="{F7FC27A1-64BD-4B03-ACB1-968362685439}" type="parTrans" cxnId="{D4A1E155-7F0B-4B9B-A729-45892ED6FB20}">
      <dgm:prSet/>
      <dgm:spPr/>
      <dgm:t>
        <a:bodyPr/>
        <a:lstStyle/>
        <a:p>
          <a:pPr rtl="1"/>
          <a:endParaRPr lang="ar-SA"/>
        </a:p>
      </dgm:t>
    </dgm:pt>
    <dgm:pt modelId="{0F96CAD8-D5B0-48A9-AC17-5DBA58E0E0F7}" type="sibTrans" cxnId="{D4A1E155-7F0B-4B9B-A729-45892ED6FB20}">
      <dgm:prSet/>
      <dgm:spPr/>
      <dgm:t>
        <a:bodyPr/>
        <a:lstStyle/>
        <a:p>
          <a:pPr rtl="1"/>
          <a:endParaRPr lang="ar-SA"/>
        </a:p>
      </dgm:t>
    </dgm:pt>
    <dgm:pt modelId="{BED3BA5B-418A-4B82-9318-726512C16E6A}" type="pres">
      <dgm:prSet presAssocID="{5504C5FB-FCC8-4184-BBDD-907E00D1DA57}" presName="linear" presStyleCnt="0">
        <dgm:presLayoutVars>
          <dgm:animLvl val="lvl"/>
          <dgm:resizeHandles val="exact"/>
        </dgm:presLayoutVars>
      </dgm:prSet>
      <dgm:spPr/>
    </dgm:pt>
    <dgm:pt modelId="{BD04605D-5138-43B1-99AB-6F70665CA02F}" type="pres">
      <dgm:prSet presAssocID="{3C75AF6E-166C-4FAD-B0B9-FDC6D82297B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4A1E155-7F0B-4B9B-A729-45892ED6FB20}" srcId="{5504C5FB-FCC8-4184-BBDD-907E00D1DA57}" destId="{3C75AF6E-166C-4FAD-B0B9-FDC6D82297B8}" srcOrd="0" destOrd="0" parTransId="{F7FC27A1-64BD-4B03-ACB1-968362685439}" sibTransId="{0F96CAD8-D5B0-48A9-AC17-5DBA58E0E0F7}"/>
    <dgm:cxn modelId="{D75192A4-74EC-4AB2-9764-3D8AE02577D6}" type="presOf" srcId="{5504C5FB-FCC8-4184-BBDD-907E00D1DA57}" destId="{BED3BA5B-418A-4B82-9318-726512C16E6A}" srcOrd="0" destOrd="0" presId="urn:microsoft.com/office/officeart/2005/8/layout/vList2"/>
    <dgm:cxn modelId="{84896DE5-E28C-4BE6-84DA-166B684EA94F}" type="presOf" srcId="{3C75AF6E-166C-4FAD-B0B9-FDC6D82297B8}" destId="{BD04605D-5138-43B1-99AB-6F70665CA02F}" srcOrd="0" destOrd="0" presId="urn:microsoft.com/office/officeart/2005/8/layout/vList2"/>
    <dgm:cxn modelId="{D54A69A7-2DFC-49A4-8503-5109DD8059E5}" type="presParOf" srcId="{BED3BA5B-418A-4B82-9318-726512C16E6A}" destId="{BD04605D-5138-43B1-99AB-6F70665CA0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F6FBEF-8D11-4B84-AD15-6AE2527AB0EF}" type="doc">
      <dgm:prSet loTypeId="urn:microsoft.com/office/officeart/2005/8/layout/vList2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pPr rtl="1"/>
          <a:endParaRPr lang="ar-SA"/>
        </a:p>
      </dgm:t>
    </dgm:pt>
    <dgm:pt modelId="{BB73B4D4-BF2D-4CE8-8FB7-52D277345EF7}">
      <dgm:prSet custT="1"/>
      <dgm:spPr>
        <a:solidFill>
          <a:srgbClr val="CC0099"/>
        </a:solidFill>
      </dgm:spPr>
      <dgm:t>
        <a:bodyPr/>
        <a:lstStyle/>
        <a:p>
          <a:pPr rtl="0"/>
          <a:r>
            <a:rPr lang="en-US" sz="5400" b="1" dirty="0">
              <a:solidFill>
                <a:schemeClr val="tx1"/>
              </a:solidFill>
            </a:rPr>
            <a:t>Goiter </a:t>
          </a:r>
        </a:p>
      </dgm:t>
    </dgm:pt>
    <dgm:pt modelId="{92286E51-1822-4ABB-82EF-E47C03DDDD96}" type="parTrans" cxnId="{865B34A2-CCD4-4B5F-B054-46C6F2017864}">
      <dgm:prSet/>
      <dgm:spPr/>
      <dgm:t>
        <a:bodyPr/>
        <a:lstStyle/>
        <a:p>
          <a:pPr rtl="1"/>
          <a:endParaRPr lang="ar-SA"/>
        </a:p>
      </dgm:t>
    </dgm:pt>
    <dgm:pt modelId="{C356BE87-A9EF-4C8E-8D65-AEF94C073C3B}" type="sibTrans" cxnId="{865B34A2-CCD4-4B5F-B054-46C6F2017864}">
      <dgm:prSet/>
      <dgm:spPr/>
      <dgm:t>
        <a:bodyPr/>
        <a:lstStyle/>
        <a:p>
          <a:pPr rtl="1"/>
          <a:endParaRPr lang="ar-SA"/>
        </a:p>
      </dgm:t>
    </dgm:pt>
    <dgm:pt modelId="{575D89FC-DA4D-4BD9-B564-F86DFF69E29A}" type="pres">
      <dgm:prSet presAssocID="{1BF6FBEF-8D11-4B84-AD15-6AE2527AB0EF}" presName="linear" presStyleCnt="0">
        <dgm:presLayoutVars>
          <dgm:animLvl val="lvl"/>
          <dgm:resizeHandles val="exact"/>
        </dgm:presLayoutVars>
      </dgm:prSet>
      <dgm:spPr/>
    </dgm:pt>
    <dgm:pt modelId="{9C19CBBA-5CA3-49C7-BBBD-498DE75A85B3}" type="pres">
      <dgm:prSet presAssocID="{BB73B4D4-BF2D-4CE8-8FB7-52D277345EF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E581A5F-0CF7-438A-9238-E14B7C855D34}" type="presOf" srcId="{1BF6FBEF-8D11-4B84-AD15-6AE2527AB0EF}" destId="{575D89FC-DA4D-4BD9-B564-F86DFF69E29A}" srcOrd="0" destOrd="0" presId="urn:microsoft.com/office/officeart/2005/8/layout/vList2"/>
    <dgm:cxn modelId="{B4356A53-60F9-40CD-A71A-0A3082B80D92}" type="presOf" srcId="{BB73B4D4-BF2D-4CE8-8FB7-52D277345EF7}" destId="{9C19CBBA-5CA3-49C7-BBBD-498DE75A85B3}" srcOrd="0" destOrd="0" presId="urn:microsoft.com/office/officeart/2005/8/layout/vList2"/>
    <dgm:cxn modelId="{865B34A2-CCD4-4B5F-B054-46C6F2017864}" srcId="{1BF6FBEF-8D11-4B84-AD15-6AE2527AB0EF}" destId="{BB73B4D4-BF2D-4CE8-8FB7-52D277345EF7}" srcOrd="0" destOrd="0" parTransId="{92286E51-1822-4ABB-82EF-E47C03DDDD96}" sibTransId="{C356BE87-A9EF-4C8E-8D65-AEF94C073C3B}"/>
    <dgm:cxn modelId="{B2A3E58A-A12E-449E-B553-95694142C9AC}" type="presParOf" srcId="{575D89FC-DA4D-4BD9-B564-F86DFF69E29A}" destId="{9C19CBBA-5CA3-49C7-BBBD-498DE75A85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CBB635-0DB0-4D27-B04D-FDD9511E77DB}" type="doc">
      <dgm:prSet loTypeId="urn:microsoft.com/office/officeart/2005/8/layout/cycle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E324683-F212-43F5-933B-3475549B26AB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MULTINODULAR GOITER </a:t>
          </a:r>
        </a:p>
      </dgm:t>
    </dgm:pt>
    <dgm:pt modelId="{9BBF6AE3-5831-40F2-A72C-9118A93C5610}" type="parTrans" cxnId="{5A35A786-B6B8-4823-B844-47720454A133}">
      <dgm:prSet/>
      <dgm:spPr/>
      <dgm:t>
        <a:bodyPr/>
        <a:lstStyle/>
        <a:p>
          <a:pPr rtl="1"/>
          <a:endParaRPr lang="ar-SA"/>
        </a:p>
      </dgm:t>
    </dgm:pt>
    <dgm:pt modelId="{042E8B85-AB11-424B-9CA6-564D52A2A668}" type="sibTrans" cxnId="{5A35A786-B6B8-4823-B844-47720454A133}">
      <dgm:prSet/>
      <dgm:spPr/>
      <dgm:t>
        <a:bodyPr/>
        <a:lstStyle/>
        <a:p>
          <a:pPr rtl="1"/>
          <a:endParaRPr lang="ar-SA"/>
        </a:p>
      </dgm:t>
    </dgm:pt>
    <dgm:pt modelId="{FFDA1C6E-D002-4C26-97EF-AD0CA70980B6}" type="pres">
      <dgm:prSet presAssocID="{16CBB635-0DB0-4D27-B04D-FDD9511E77DB}" presName="cycle" presStyleCnt="0">
        <dgm:presLayoutVars>
          <dgm:dir/>
          <dgm:resizeHandles val="exact"/>
        </dgm:presLayoutVars>
      </dgm:prSet>
      <dgm:spPr/>
    </dgm:pt>
    <dgm:pt modelId="{9F94DC33-5CF0-4D60-ACCC-C61F76126C27}" type="pres">
      <dgm:prSet presAssocID="{9E324683-F212-43F5-933B-3475549B26AB}" presName="node" presStyleLbl="node1" presStyleIdx="0" presStyleCnt="1" custScaleX="366368" custRadScaleRad="100152" custRadScaleInc="-876">
        <dgm:presLayoutVars>
          <dgm:bulletEnabled val="1"/>
        </dgm:presLayoutVars>
      </dgm:prSet>
      <dgm:spPr/>
    </dgm:pt>
  </dgm:ptLst>
  <dgm:cxnLst>
    <dgm:cxn modelId="{5A35A786-B6B8-4823-B844-47720454A133}" srcId="{16CBB635-0DB0-4D27-B04D-FDD9511E77DB}" destId="{9E324683-F212-43F5-933B-3475549B26AB}" srcOrd="0" destOrd="0" parTransId="{9BBF6AE3-5831-40F2-A72C-9118A93C5610}" sibTransId="{042E8B85-AB11-424B-9CA6-564D52A2A668}"/>
    <dgm:cxn modelId="{67F733E3-3E12-4198-A2F9-2F86BA584D83}" type="presOf" srcId="{16CBB635-0DB0-4D27-B04D-FDD9511E77DB}" destId="{FFDA1C6E-D002-4C26-97EF-AD0CA70980B6}" srcOrd="0" destOrd="0" presId="urn:microsoft.com/office/officeart/2005/8/layout/cycle6"/>
    <dgm:cxn modelId="{19507EF3-F207-404F-A20C-1402844F7878}" type="presOf" srcId="{9E324683-F212-43F5-933B-3475549B26AB}" destId="{9F94DC33-5CF0-4D60-ACCC-C61F76126C27}" srcOrd="0" destOrd="0" presId="urn:microsoft.com/office/officeart/2005/8/layout/cycle6"/>
    <dgm:cxn modelId="{756B3BC5-9501-43C7-8CC3-4A6791EFD82B}" type="presParOf" srcId="{FFDA1C6E-D002-4C26-97EF-AD0CA70980B6}" destId="{9F94DC33-5CF0-4D60-ACCC-C61F76126C27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9A29E3-9EB4-4B2C-A102-01EA8856D748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A8A7BAB-6F47-4932-ADD3-D8FB889BA2F6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3200" b="1" dirty="0"/>
            <a:t>Neoplasms of  The thyroid gland</a:t>
          </a:r>
          <a:endParaRPr lang="ar-SA" sz="3200" b="1" dirty="0"/>
        </a:p>
      </dgm:t>
    </dgm:pt>
    <dgm:pt modelId="{C3293047-72F5-4C69-BB45-CC23166DFA93}" type="parTrans" cxnId="{EFCD1DF1-BA41-44D9-A7EA-A4EC29390A79}">
      <dgm:prSet/>
      <dgm:spPr/>
      <dgm:t>
        <a:bodyPr/>
        <a:lstStyle/>
        <a:p>
          <a:pPr rtl="1"/>
          <a:endParaRPr lang="ar-SA"/>
        </a:p>
      </dgm:t>
    </dgm:pt>
    <dgm:pt modelId="{66A145E9-D72F-4E1C-BAB4-1D9D16BE6CA5}" type="sibTrans" cxnId="{EFCD1DF1-BA41-44D9-A7EA-A4EC29390A79}">
      <dgm:prSet/>
      <dgm:spPr/>
      <dgm:t>
        <a:bodyPr/>
        <a:lstStyle/>
        <a:p>
          <a:pPr rtl="1"/>
          <a:endParaRPr lang="ar-SA"/>
        </a:p>
      </dgm:t>
    </dgm:pt>
    <dgm:pt modelId="{1BB76449-BF4B-4720-AC5A-6B4C714C11E5}" type="pres">
      <dgm:prSet presAssocID="{9C9A29E3-9EB4-4B2C-A102-01EA8856D748}" presName="linear" presStyleCnt="0">
        <dgm:presLayoutVars>
          <dgm:animLvl val="lvl"/>
          <dgm:resizeHandles val="exact"/>
        </dgm:presLayoutVars>
      </dgm:prSet>
      <dgm:spPr/>
    </dgm:pt>
    <dgm:pt modelId="{804DCC93-76EE-4858-861A-B687004924F3}" type="pres">
      <dgm:prSet presAssocID="{6A8A7BAB-6F47-4932-ADD3-D8FB889BA2F6}" presName="parentText" presStyleLbl="node1" presStyleIdx="0" presStyleCnt="1" custScaleY="201587" custLinFactNeighborX="-1471" custLinFactNeighborY="51689">
        <dgm:presLayoutVars>
          <dgm:chMax val="0"/>
          <dgm:bulletEnabled val="1"/>
        </dgm:presLayoutVars>
      </dgm:prSet>
      <dgm:spPr/>
    </dgm:pt>
  </dgm:ptLst>
  <dgm:cxnLst>
    <dgm:cxn modelId="{A7331311-1065-4946-A530-7ECFDD192E6C}" type="presOf" srcId="{6A8A7BAB-6F47-4932-ADD3-D8FB889BA2F6}" destId="{804DCC93-76EE-4858-861A-B687004924F3}" srcOrd="0" destOrd="0" presId="urn:microsoft.com/office/officeart/2005/8/layout/vList2"/>
    <dgm:cxn modelId="{F55D12CB-7EEF-40E5-ACF8-28F7CB168120}" type="presOf" srcId="{9C9A29E3-9EB4-4B2C-A102-01EA8856D748}" destId="{1BB76449-BF4B-4720-AC5A-6B4C714C11E5}" srcOrd="0" destOrd="0" presId="urn:microsoft.com/office/officeart/2005/8/layout/vList2"/>
    <dgm:cxn modelId="{EFCD1DF1-BA41-44D9-A7EA-A4EC29390A79}" srcId="{9C9A29E3-9EB4-4B2C-A102-01EA8856D748}" destId="{6A8A7BAB-6F47-4932-ADD3-D8FB889BA2F6}" srcOrd="0" destOrd="0" parTransId="{C3293047-72F5-4C69-BB45-CC23166DFA93}" sibTransId="{66A145E9-D72F-4E1C-BAB4-1D9D16BE6CA5}"/>
    <dgm:cxn modelId="{A9F2A184-1515-4B88-A033-B0B03DF0B0EF}" type="presParOf" srcId="{1BB76449-BF4B-4720-AC5A-6B4C714C11E5}" destId="{804DCC93-76EE-4858-861A-B687004924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4A5F88-F437-4E7C-9474-3F44A6BCAD41}" type="doc">
      <dgm:prSet loTypeId="urn:microsoft.com/office/officeart/2005/8/layout/vList2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pPr rtl="1"/>
          <a:endParaRPr lang="ar-IQ"/>
        </a:p>
      </dgm:t>
    </dgm:pt>
    <dgm:pt modelId="{1BAC0DBA-4F70-45AE-94A5-B5D0DF6E4D1C}">
      <dgm:prSet custT="1"/>
      <dgm:spPr>
        <a:solidFill>
          <a:srgbClr val="FFC000"/>
        </a:solidFill>
      </dgm:spPr>
      <dgm:t>
        <a:bodyPr/>
        <a:lstStyle/>
        <a:p>
          <a:pPr algn="l" rtl="1"/>
          <a:r>
            <a:rPr lang="en-US" sz="3600" b="1" dirty="0"/>
            <a:t>Follicular Adenomas</a:t>
          </a:r>
          <a:endParaRPr lang="ar-IQ" sz="3600" dirty="0"/>
        </a:p>
      </dgm:t>
    </dgm:pt>
    <dgm:pt modelId="{1FFE51E3-D9BD-4E1D-98E7-B8EF1E56E283}" type="parTrans" cxnId="{A9CE311F-AD8C-4C88-B963-131A3667730C}">
      <dgm:prSet/>
      <dgm:spPr/>
      <dgm:t>
        <a:bodyPr/>
        <a:lstStyle/>
        <a:p>
          <a:pPr rtl="1"/>
          <a:endParaRPr lang="ar-IQ"/>
        </a:p>
      </dgm:t>
    </dgm:pt>
    <dgm:pt modelId="{44325222-D1B5-4FC8-84F3-701AE0AE80F2}" type="sibTrans" cxnId="{A9CE311F-AD8C-4C88-B963-131A3667730C}">
      <dgm:prSet/>
      <dgm:spPr/>
      <dgm:t>
        <a:bodyPr/>
        <a:lstStyle/>
        <a:p>
          <a:pPr rtl="1"/>
          <a:endParaRPr lang="ar-IQ"/>
        </a:p>
      </dgm:t>
    </dgm:pt>
    <dgm:pt modelId="{49069A60-76A4-46B3-8935-689FD5CDF699}" type="pres">
      <dgm:prSet presAssocID="{834A5F88-F437-4E7C-9474-3F44A6BCAD41}" presName="linear" presStyleCnt="0">
        <dgm:presLayoutVars>
          <dgm:animLvl val="lvl"/>
          <dgm:resizeHandles val="exact"/>
        </dgm:presLayoutVars>
      </dgm:prSet>
      <dgm:spPr/>
    </dgm:pt>
    <dgm:pt modelId="{60FBCC98-E721-4DC5-91DD-38EA0065EAC1}" type="pres">
      <dgm:prSet presAssocID="{1BAC0DBA-4F70-45AE-94A5-B5D0DF6E4D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9CE311F-AD8C-4C88-B963-131A3667730C}" srcId="{834A5F88-F437-4E7C-9474-3F44A6BCAD41}" destId="{1BAC0DBA-4F70-45AE-94A5-B5D0DF6E4D1C}" srcOrd="0" destOrd="0" parTransId="{1FFE51E3-D9BD-4E1D-98E7-B8EF1E56E283}" sibTransId="{44325222-D1B5-4FC8-84F3-701AE0AE80F2}"/>
    <dgm:cxn modelId="{2D9C7147-40EA-4D46-8CA6-5D03AA79F245}" type="presOf" srcId="{834A5F88-F437-4E7C-9474-3F44A6BCAD41}" destId="{49069A60-76A4-46B3-8935-689FD5CDF699}" srcOrd="0" destOrd="0" presId="urn:microsoft.com/office/officeart/2005/8/layout/vList2"/>
    <dgm:cxn modelId="{279FA6F1-1DA7-4D17-9254-2E3ABE5FB288}" type="presOf" srcId="{1BAC0DBA-4F70-45AE-94A5-B5D0DF6E4D1C}" destId="{60FBCC98-E721-4DC5-91DD-38EA0065EAC1}" srcOrd="0" destOrd="0" presId="urn:microsoft.com/office/officeart/2005/8/layout/vList2"/>
    <dgm:cxn modelId="{C2DA0FE2-3A66-4491-A167-05458A3C205D}" type="presParOf" srcId="{49069A60-76A4-46B3-8935-689FD5CDF699}" destId="{60FBCC98-E721-4DC5-91DD-38EA0065EA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EB02C-379F-4F3B-BBF0-52711BD6855F}">
      <dsp:nvSpPr>
        <dsp:cNvPr id="0" name=""/>
        <dsp:cNvSpPr/>
      </dsp:nvSpPr>
      <dsp:spPr>
        <a:xfrm>
          <a:off x="173832" y="0"/>
          <a:ext cx="5715000" cy="5715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61AD4-7D79-4D10-9181-BB86AF7DA2D6}">
      <dsp:nvSpPr>
        <dsp:cNvPr id="0" name=""/>
        <dsp:cNvSpPr/>
      </dsp:nvSpPr>
      <dsp:spPr>
        <a:xfrm>
          <a:off x="2507460" y="572058"/>
          <a:ext cx="4762495" cy="20315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Those associated with excessive release of thyroid hormones </a:t>
          </a:r>
          <a:r>
            <a:rPr lang="en-US" sz="2800" b="1" kern="1200" dirty="0">
              <a:solidFill>
                <a:srgbClr val="FF0000"/>
              </a:solidFill>
            </a:rPr>
            <a:t>Hyperthyroidism</a:t>
          </a:r>
          <a:endParaRPr lang="ar-SA" sz="2800" b="1" kern="1200" dirty="0">
            <a:solidFill>
              <a:srgbClr val="FF0000"/>
            </a:solidFill>
          </a:endParaRPr>
        </a:p>
      </dsp:txBody>
      <dsp:txXfrm>
        <a:off x="2606630" y="671228"/>
        <a:ext cx="4564155" cy="1833163"/>
      </dsp:txXfrm>
    </dsp:sp>
    <dsp:sp modelId="{05F9DD7A-7DAF-49B2-9833-2B43CF86E9D8}">
      <dsp:nvSpPr>
        <dsp:cNvPr id="0" name=""/>
        <dsp:cNvSpPr/>
      </dsp:nvSpPr>
      <dsp:spPr>
        <a:xfrm>
          <a:off x="2483648" y="2857500"/>
          <a:ext cx="4810118" cy="20315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cs typeface="+mn-cs"/>
            </a:rPr>
            <a:t>Those associated with thyroid hormones deficiency </a:t>
          </a:r>
          <a:r>
            <a:rPr lang="en-US" sz="2800" b="1" kern="1200" dirty="0">
              <a:solidFill>
                <a:srgbClr val="FF0000"/>
              </a:solidFill>
              <a:cs typeface="+mn-cs"/>
            </a:rPr>
            <a:t>Hypothyroidism</a:t>
          </a:r>
          <a:endParaRPr lang="ar-SA" sz="2800" b="1" kern="1200" dirty="0">
            <a:solidFill>
              <a:srgbClr val="FF0000"/>
            </a:solidFill>
            <a:cs typeface="+mn-cs"/>
          </a:endParaRPr>
        </a:p>
      </dsp:txBody>
      <dsp:txXfrm>
        <a:off x="2582818" y="2956670"/>
        <a:ext cx="4611778" cy="18331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72F9E-E855-4670-97EC-D150410E801F}">
      <dsp:nvSpPr>
        <dsp:cNvPr id="0" name=""/>
        <dsp:cNvSpPr/>
      </dsp:nvSpPr>
      <dsp:spPr>
        <a:xfrm>
          <a:off x="76230" y="53372"/>
          <a:ext cx="3581426" cy="69556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Thyroid Carcinomas</a:t>
          </a:r>
          <a:r>
            <a:rPr lang="en-US" sz="2900" kern="1200" dirty="0"/>
            <a:t> </a:t>
          </a:r>
        </a:p>
      </dsp:txBody>
      <dsp:txXfrm>
        <a:off x="110185" y="87327"/>
        <a:ext cx="3513516" cy="627655"/>
      </dsp:txXfrm>
    </dsp:sp>
    <dsp:sp modelId="{E168FEC5-DC53-4647-9855-692916CA7043}">
      <dsp:nvSpPr>
        <dsp:cNvPr id="0" name=""/>
        <dsp:cNvSpPr/>
      </dsp:nvSpPr>
      <dsp:spPr>
        <a:xfrm>
          <a:off x="0" y="740564"/>
          <a:ext cx="7696200" cy="695565"/>
        </a:xfrm>
        <a:prstGeom prst="roundRect">
          <a:avLst/>
        </a:prstGeom>
        <a:solidFill>
          <a:srgbClr val="FF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7030A0"/>
              </a:solidFill>
            </a:rPr>
            <a:t>The major subtypes of thyroid carcinoma</a:t>
          </a:r>
          <a:endParaRPr lang="en-US" sz="2900" kern="1200" dirty="0">
            <a:solidFill>
              <a:srgbClr val="7030A0"/>
            </a:solidFill>
          </a:endParaRPr>
        </a:p>
      </dsp:txBody>
      <dsp:txXfrm>
        <a:off x="33955" y="774519"/>
        <a:ext cx="7628290" cy="6276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8A684-1A9A-4012-8A90-0099F03E6DBD}">
      <dsp:nvSpPr>
        <dsp:cNvPr id="0" name=""/>
        <dsp:cNvSpPr/>
      </dsp:nvSpPr>
      <dsp:spPr>
        <a:xfrm>
          <a:off x="0" y="0"/>
          <a:ext cx="6705600" cy="91439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Papillary Carcinoma</a:t>
          </a:r>
          <a:r>
            <a:rPr lang="en-US" sz="4000" kern="1200" dirty="0"/>
            <a:t> </a:t>
          </a:r>
          <a:endParaRPr lang="ar-IQ" sz="4000" kern="1200" dirty="0"/>
        </a:p>
      </dsp:txBody>
      <dsp:txXfrm>
        <a:off x="44637" y="44637"/>
        <a:ext cx="6616326" cy="8251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99412-F918-4012-97E3-1BFEBB20CF7A}">
      <dsp:nvSpPr>
        <dsp:cNvPr id="0" name=""/>
        <dsp:cNvSpPr/>
      </dsp:nvSpPr>
      <dsp:spPr>
        <a:xfrm>
          <a:off x="0" y="0"/>
          <a:ext cx="4800600" cy="1065758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 Narrow" pitchFamily="34" charset="0"/>
            </a:rPr>
            <a:t>Follicular carcinomas</a:t>
          </a:r>
          <a:endParaRPr lang="ar-IQ" sz="3600" b="1" kern="1200" dirty="0">
            <a:latin typeface="Arial Narrow" pitchFamily="34" charset="0"/>
          </a:endParaRPr>
        </a:p>
      </dsp:txBody>
      <dsp:txXfrm>
        <a:off x="52026" y="52026"/>
        <a:ext cx="4696548" cy="961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30B95-62BD-4C50-A836-C6E1C3195036}">
      <dsp:nvSpPr>
        <dsp:cNvPr id="0" name=""/>
        <dsp:cNvSpPr/>
      </dsp:nvSpPr>
      <dsp:spPr>
        <a:xfrm>
          <a:off x="0" y="0"/>
          <a:ext cx="4953000" cy="69556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</a:rPr>
            <a:t>Autoimmune thyroid diseases </a:t>
          </a:r>
          <a:endParaRPr lang="ar-SA" sz="2900" b="1" kern="1200" dirty="0">
            <a:solidFill>
              <a:schemeClr val="tx1"/>
            </a:solidFill>
          </a:endParaRPr>
        </a:p>
      </dsp:txBody>
      <dsp:txXfrm>
        <a:off x="33955" y="33955"/>
        <a:ext cx="4885090" cy="627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80326-4600-4E4F-A3B8-39F7A70A4692}">
      <dsp:nvSpPr>
        <dsp:cNvPr id="0" name=""/>
        <dsp:cNvSpPr/>
      </dsp:nvSpPr>
      <dsp:spPr>
        <a:xfrm>
          <a:off x="0" y="0"/>
          <a:ext cx="8610600" cy="990478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HASHIMOTO  THYROIDITIS (chronic lymphocytic thyroiditis) </a:t>
          </a:r>
        </a:p>
      </dsp:txBody>
      <dsp:txXfrm>
        <a:off x="48351" y="48351"/>
        <a:ext cx="8513898" cy="893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A575A-AAEB-48B5-8B50-82891693E1AF}">
      <dsp:nvSpPr>
        <dsp:cNvPr id="0" name=""/>
        <dsp:cNvSpPr/>
      </dsp:nvSpPr>
      <dsp:spPr>
        <a:xfrm>
          <a:off x="0" y="183494"/>
          <a:ext cx="731520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solidFill>
                <a:schemeClr val="tx1"/>
              </a:solidFill>
            </a:rPr>
            <a:t>Subacute</a:t>
          </a:r>
          <a:r>
            <a:rPr lang="en-US" sz="2600" b="1" kern="1200" dirty="0">
              <a:solidFill>
                <a:schemeClr val="tx1"/>
              </a:solidFill>
            </a:rPr>
            <a:t> granulomatous ( de </a:t>
          </a:r>
          <a:r>
            <a:rPr lang="en-US" sz="2600" b="1" kern="1200" dirty="0" err="1">
              <a:solidFill>
                <a:schemeClr val="tx1"/>
              </a:solidFill>
            </a:rPr>
            <a:t>Quervain</a:t>
          </a:r>
          <a:r>
            <a:rPr lang="en-US" sz="2600" b="1" kern="1200" dirty="0">
              <a:solidFill>
                <a:schemeClr val="tx1"/>
              </a:solidFill>
            </a:rPr>
            <a:t>) thyroiditis </a:t>
          </a:r>
        </a:p>
      </dsp:txBody>
      <dsp:txXfrm>
        <a:off x="30442" y="213936"/>
        <a:ext cx="7254316" cy="5627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4605D-5138-43B1-99AB-6F70665CA02F}">
      <dsp:nvSpPr>
        <dsp:cNvPr id="0" name=""/>
        <dsp:cNvSpPr/>
      </dsp:nvSpPr>
      <dsp:spPr>
        <a:xfrm>
          <a:off x="0" y="123532"/>
          <a:ext cx="281940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</a:rPr>
            <a:t>Graves Disease</a:t>
          </a:r>
          <a:endParaRPr lang="ar-SA" sz="3100" kern="1200" dirty="0">
            <a:solidFill>
              <a:schemeClr val="tx1"/>
            </a:solidFill>
          </a:endParaRPr>
        </a:p>
      </dsp:txBody>
      <dsp:txXfrm>
        <a:off x="36296" y="159828"/>
        <a:ext cx="2746808" cy="6709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9CBBA-5CA3-49C7-BBBD-498DE75A85B3}">
      <dsp:nvSpPr>
        <dsp:cNvPr id="0" name=""/>
        <dsp:cNvSpPr/>
      </dsp:nvSpPr>
      <dsp:spPr>
        <a:xfrm>
          <a:off x="0" y="2"/>
          <a:ext cx="2667000" cy="838195"/>
        </a:xfrm>
        <a:prstGeom prst="roundRect">
          <a:avLst/>
        </a:prstGeom>
        <a:solidFill>
          <a:srgbClr val="CC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solidFill>
                <a:schemeClr val="tx1"/>
              </a:solidFill>
            </a:rPr>
            <a:t>Goiter </a:t>
          </a:r>
        </a:p>
      </dsp:txBody>
      <dsp:txXfrm>
        <a:off x="40917" y="40919"/>
        <a:ext cx="2585166" cy="7563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4DC33-5CF0-4D60-ACCC-C61F76126C27}">
      <dsp:nvSpPr>
        <dsp:cNvPr id="0" name=""/>
        <dsp:cNvSpPr/>
      </dsp:nvSpPr>
      <dsp:spPr>
        <a:xfrm>
          <a:off x="0" y="11"/>
          <a:ext cx="4724393" cy="838188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</a:rPr>
            <a:t>MULTINODULAR GOITER </a:t>
          </a:r>
        </a:p>
      </dsp:txBody>
      <dsp:txXfrm>
        <a:off x="40917" y="40928"/>
        <a:ext cx="4642559" cy="7563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DCC93-76EE-4858-861A-B687004924F3}">
      <dsp:nvSpPr>
        <dsp:cNvPr id="0" name=""/>
        <dsp:cNvSpPr/>
      </dsp:nvSpPr>
      <dsp:spPr>
        <a:xfrm>
          <a:off x="0" y="283720"/>
          <a:ext cx="7086600" cy="706879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Neoplasms of  The thyroid gland</a:t>
          </a:r>
          <a:endParaRPr lang="ar-SA" sz="3200" b="1" kern="1200" dirty="0"/>
        </a:p>
      </dsp:txBody>
      <dsp:txXfrm>
        <a:off x="34507" y="318227"/>
        <a:ext cx="7017586" cy="6378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BCC98-E721-4DC5-91DD-38EA0065EAC1}">
      <dsp:nvSpPr>
        <dsp:cNvPr id="0" name=""/>
        <dsp:cNvSpPr/>
      </dsp:nvSpPr>
      <dsp:spPr>
        <a:xfrm>
          <a:off x="0" y="46"/>
          <a:ext cx="5638800" cy="685706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l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Follicular Adenomas</a:t>
          </a:r>
          <a:endParaRPr lang="ar-IQ" sz="3600" kern="1200" dirty="0"/>
        </a:p>
      </dsp:txBody>
      <dsp:txXfrm>
        <a:off x="33473" y="33519"/>
        <a:ext cx="5571854" cy="618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2544BF-7E72-44AF-AF92-E8CED2F0BAB3}" type="datetimeFigureOut">
              <a:rPr lang="ar-SA" smtClean="0"/>
              <a:pPr/>
              <a:t>04/05/1444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561AD93-AABB-46F6-9141-A4306E69509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40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1AD93-AABB-46F6-9141-A4306E69509E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460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1AD93-AABB-46F6-9141-A4306E69509E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1AD93-AABB-46F6-9141-A4306E69509E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864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Dr. Noor </a:t>
            </a:r>
            <a:r>
              <a:rPr lang="en-US" sz="3200" b="1" dirty="0" err="1"/>
              <a:t>Sabeeh</a:t>
            </a:r>
            <a:endParaRPr lang="ar-IQ" sz="3200" b="1" dirty="0"/>
          </a:p>
          <a:p>
            <a:r>
              <a:rPr lang="en-US" sz="3200" b="1" dirty="0"/>
              <a:t>2022/2023 </a:t>
            </a:r>
          </a:p>
          <a:p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Thyroid gland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359063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References:</a:t>
            </a:r>
          </a:p>
          <a:p>
            <a:r>
              <a:rPr lang="en-US" sz="2000" b="1" dirty="0"/>
              <a:t>1.Robbins Basic Pathology</a:t>
            </a:r>
          </a:p>
          <a:p>
            <a:r>
              <a:rPr lang="en-US" sz="2000" b="1" dirty="0"/>
              <a:t>2.Pathology outlines</a:t>
            </a:r>
          </a:p>
        </p:txBody>
      </p:sp>
    </p:spTree>
    <p:extLst>
      <p:ext uri="{BB962C8B-B14F-4D97-AF65-F5344CB8AC3E}">
        <p14:creationId xmlns:p14="http://schemas.microsoft.com/office/powerpoint/2010/main" val="266385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90600"/>
            <a:ext cx="8763000" cy="570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Arial Narrow" pitchFamily="34" charset="0"/>
              </a:rPr>
              <a:t>It is the most common cause of </a:t>
            </a:r>
            <a:r>
              <a:rPr lang="en-US" sz="2400" b="1" u="sng" dirty="0">
                <a:solidFill>
                  <a:srgbClr val="FF0000"/>
                </a:solidFill>
                <a:latin typeface="Arial Narrow" pitchFamily="34" charset="0"/>
              </a:rPr>
              <a:t>hypothyroidism</a:t>
            </a:r>
            <a:r>
              <a:rPr lang="en-US" sz="2400" dirty="0">
                <a:latin typeface="Arial Narrow" pitchFamily="34" charset="0"/>
              </a:rPr>
              <a:t> in 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iodine sufficient </a:t>
            </a:r>
            <a:r>
              <a:rPr lang="en-US" sz="2400" dirty="0">
                <a:latin typeface="Arial Narrow" pitchFamily="34" charset="0"/>
              </a:rPr>
              <a:t>areas 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Arial Narrow" pitchFamily="34" charset="0"/>
              </a:rPr>
              <a:t> Characterized by </a:t>
            </a:r>
            <a:r>
              <a:rPr lang="en-US" sz="2400" dirty="0"/>
              <a:t>painless enlargement of the thyroid, usually associated with  hypothyroidism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dirty="0">
                <a:latin typeface="Arial Narrow" pitchFamily="34" charset="0"/>
              </a:rPr>
              <a:t>because of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autoimmune</a:t>
            </a:r>
            <a:r>
              <a:rPr lang="en-US" sz="2400" dirty="0">
                <a:latin typeface="Arial Narrow" pitchFamily="34" charset="0"/>
              </a:rPr>
              <a:t> destruction of the thyroid gland.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Arial Narrow" pitchFamily="34" charset="0"/>
              </a:rPr>
              <a:t>May associated with other autoimmune diseases  as (SLE, type II diabetes, rheumatoid arthritis)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Arial Narrow" pitchFamily="34" charset="0"/>
              </a:rPr>
              <a:t>May evolved into </a:t>
            </a:r>
            <a:r>
              <a:rPr lang="en-US" sz="2400" dirty="0"/>
              <a:t>B-cell non-Hodgkin lymphomas within thyroid 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predisposition to papillary carcinomas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 (controversial)</a:t>
            </a:r>
          </a:p>
          <a:p>
            <a:pPr>
              <a:lnSpc>
                <a:spcPct val="200000"/>
              </a:lnSpc>
            </a:pPr>
            <a:endParaRPr lang="en-US" sz="2400" dirty="0">
              <a:latin typeface="Arial Narrow" pitchFamily="34" charset="0"/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653090727"/>
              </p:ext>
            </p:extLst>
          </p:nvPr>
        </p:nvGraphicFramePr>
        <p:xfrm>
          <a:off x="152400" y="152400"/>
          <a:ext cx="8610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073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20708" r="49107" b="47486"/>
          <a:stretch>
            <a:fillRect/>
          </a:stretch>
        </p:blipFill>
        <p:spPr>
          <a:xfrm>
            <a:off x="277837" y="1944565"/>
            <a:ext cx="3053627" cy="3578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04450" y="152400"/>
            <a:ext cx="3200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0099"/>
                </a:solidFill>
              </a:rPr>
              <a:t>Grossly </a:t>
            </a:r>
          </a:p>
          <a:p>
            <a:r>
              <a:rPr lang="en-US" sz="2400" b="1" dirty="0"/>
              <a:t>Diffuse symmetric enlargement of thyroid gland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145369"/>
            <a:ext cx="434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CC0099"/>
                </a:solidFill>
              </a:rPr>
              <a:t>Microscopically </a:t>
            </a:r>
          </a:p>
          <a:p>
            <a:pPr fontAlgn="base"/>
            <a:r>
              <a:rPr lang="en-US" sz="2400" b="1" dirty="0"/>
              <a:t>Extensive lymphocytic infiltrate lymphoid follicles with  prominent germinal center formation</a:t>
            </a:r>
          </a:p>
          <a:p>
            <a:pPr fontAlgn="base"/>
            <a:r>
              <a:rPr lang="en-US" sz="2400" b="1" dirty="0"/>
              <a:t>Fibrosis </a:t>
            </a:r>
          </a:p>
        </p:txBody>
      </p:sp>
      <p:pic>
        <p:nvPicPr>
          <p:cNvPr id="4098" name="Picture 2" descr="https://www.pathologyoutlines.com/imgau/thyroid/ThyroidHashimotosBychkov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b="6327"/>
          <a:stretch/>
        </p:blipFill>
        <p:spPr bwMode="auto">
          <a:xfrm>
            <a:off x="3745090" y="2842208"/>
            <a:ext cx="512107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26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918472"/>
            <a:ext cx="8915400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Inflammation of thyroid gland that includes granulomas formation </a:t>
            </a:r>
          </a:p>
          <a:p>
            <a:pPr marL="342900" indent="-3429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Much less common than Hashimoto thyroiditis</a:t>
            </a:r>
          </a:p>
          <a:p>
            <a:pPr marL="342900" indent="-3429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Caused by viral  infection</a:t>
            </a:r>
          </a:p>
          <a:p>
            <a:pPr marL="342900" indent="-3429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A majority of patients have a history of an upper-respiratory infection shortly before the onset of thyroiditis </a:t>
            </a:r>
          </a:p>
          <a:p>
            <a:pPr marL="342900" indent="-3429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Presented with thyroid pain, Transient hyperthyroidism may occur</a:t>
            </a:r>
          </a:p>
          <a:p>
            <a:pPr marL="342900" indent="-3429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 it is self limited disease </a:t>
            </a:r>
          </a:p>
          <a:p>
            <a:pPr marL="342900" indent="-342900" fontAlgn="base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8747439"/>
              </p:ext>
            </p:extLst>
          </p:nvPr>
        </p:nvGraphicFramePr>
        <p:xfrm>
          <a:off x="152400" y="152400"/>
          <a:ext cx="73152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0BBD72D-3F22-4B4D-8E34-95DE05699F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267200"/>
            <a:ext cx="4037356" cy="30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14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CB4A23-9FB0-445F-B5CC-3D8F84EF27D8}"/>
              </a:ext>
            </a:extLst>
          </p:cNvPr>
          <p:cNvSpPr txBox="1"/>
          <p:nvPr/>
        </p:nvSpPr>
        <p:spPr>
          <a:xfrm>
            <a:off x="457200" y="457200"/>
            <a:ext cx="79248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Other Forms of Thyroiditis</a:t>
            </a:r>
          </a:p>
          <a:p>
            <a:r>
              <a:rPr lang="en-US" dirty="0"/>
              <a:t>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Riedel thyroiditis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2800" dirty="0"/>
              <a:t>Is a rare disorder is characterized by extensive fibrosis involving the thyroid and contiguous neck structures.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Appear as a hard and fixed thyroid mass, simulating a thyroid neoplasm.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9DE10E-E6C0-49FF-A0F3-ADA501D9C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70" y="3619500"/>
            <a:ext cx="4313576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3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041" y="628353"/>
            <a:ext cx="6501359" cy="588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dirty="0">
                <a:latin typeface="Arial Narrow" pitchFamily="34" charset="0"/>
                <a:ea typeface="Calibri" pitchFamily="34" charset="0"/>
                <a:cs typeface="Calibri" pitchFamily="34" charset="0"/>
              </a:rPr>
              <a:t> Commonest cause of endogenous hyperthyroidism with a </a:t>
            </a:r>
            <a:r>
              <a:rPr lang="en-US" sz="2400" dirty="0">
                <a:latin typeface="Arial Narrow" pitchFamily="34" charset="0"/>
              </a:rPr>
              <a:t>Female predominance </a:t>
            </a:r>
            <a:endParaRPr lang="en-US" sz="2400" dirty="0"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dirty="0">
                <a:latin typeface="Arial Narrow" pitchFamily="34" charset="0"/>
              </a:rPr>
              <a:t>It an autoimmune disease in which  c</a:t>
            </a:r>
            <a:r>
              <a:rPr lang="en-US" sz="2400" dirty="0"/>
              <a:t>irculating autoantibodies against </a:t>
            </a:r>
            <a:r>
              <a:rPr lang="en-US" sz="2400" dirty="0" err="1"/>
              <a:t>thyrotropin</a:t>
            </a:r>
            <a:r>
              <a:rPr lang="en-US" sz="2400" dirty="0"/>
              <a:t> (TSH receptor) that activates the receptor, leading to increased thyroid hormone synthesis and secretion </a:t>
            </a:r>
            <a:r>
              <a:rPr lang="en-US" sz="2400" dirty="0">
                <a:latin typeface="Arial Narrow" pitchFamily="34" charset="0"/>
              </a:rPr>
              <a:t>other autoimmune disease such as SLE, pernicious anemia, type I DM </a:t>
            </a:r>
            <a:endParaRPr lang="en-US" sz="2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438400"/>
            <a:ext cx="7467600" cy="904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2400" dirty="0">
              <a:solidFill>
                <a:srgbClr val="00B0F0"/>
              </a:solidFill>
              <a:latin typeface="Arial Narrow" pitchFamily="34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solidFill>
                <a:srgbClr val="00B0F0"/>
              </a:solidFill>
              <a:latin typeface="Arial Narrow" pitchFamily="34" charset="0"/>
              <a:ea typeface="Calibri"/>
              <a:cs typeface="Arial"/>
            </a:endParaRP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559526054"/>
              </p:ext>
            </p:extLst>
          </p:nvPr>
        </p:nvGraphicFramePr>
        <p:xfrm>
          <a:off x="457200" y="0"/>
          <a:ext cx="2819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Graves' Disease-the HYPERthyroid side of the coin - Stop The Thyroid Madness">
            <a:extLst>
              <a:ext uri="{FF2B5EF4-FFF2-40B4-BE49-F238E27FC236}">
                <a16:creationId xmlns:a16="http://schemas.microsoft.com/office/drawing/2014/main" id="{EF31716B-5883-4E82-9E60-D45EBB878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71146"/>
            <a:ext cx="2471380" cy="19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55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9701" y="1037462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rial Narrow" pitchFamily="34" charset="0"/>
              </a:rPr>
              <a:t>Thyrotoxicosis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rial Narrow" pitchFamily="34" charset="0"/>
              </a:rPr>
              <a:t>Exophthalmos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Arial Narrow" pitchFamily="34" charset="0"/>
              </a:rPr>
              <a:t>Dermopathy</a:t>
            </a:r>
            <a:r>
              <a:rPr lang="en-US" sz="2400" dirty="0">
                <a:latin typeface="Arial Narrow" pitchFamily="34" charset="0"/>
              </a:rPr>
              <a:t> (pretibial myxedema)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04800" y="381000"/>
            <a:ext cx="5790368" cy="65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Characterized by triad of manifestations</a:t>
            </a:r>
            <a:r>
              <a:rPr lang="en-US" dirty="0">
                <a:latin typeface="Arial Narrow" pitchFamily="34" charset="0"/>
                <a:ea typeface="Calibri" pitchFamily="34" charset="0"/>
                <a:cs typeface="Calibri" pitchFamily="34" charset="0"/>
              </a:rPr>
              <a:t>:</a:t>
            </a:r>
            <a:endParaRPr lang="en-US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Picture 2" descr="http://upload.wikimedia.org/wikipedia/commons/8/8f/Proptosis_and_lid_retraction_from_Graves'_Dise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11598"/>
            <a:ext cx="3314700" cy="26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consultant360.com/sites/default/files/images/1202Con_Schein_Fg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3"/>
          <a:stretch/>
        </p:blipFill>
        <p:spPr bwMode="auto">
          <a:xfrm>
            <a:off x="3566747" y="3797297"/>
            <a:ext cx="3138853" cy="283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mg.medscape.com/pi/features/slideshow-slide/cmsd/fig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0" t="3692" r="20346"/>
          <a:stretch/>
        </p:blipFill>
        <p:spPr bwMode="auto">
          <a:xfrm>
            <a:off x="6684498" y="3693940"/>
            <a:ext cx="1871003" cy="293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019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95400"/>
            <a:ext cx="8153400" cy="500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Arial Narrow" pitchFamily="34" charset="0"/>
              </a:rPr>
              <a:t>Goiter is </a:t>
            </a:r>
            <a:r>
              <a:rPr lang="en-US" sz="2400" b="1" dirty="0">
                <a:solidFill>
                  <a:srgbClr val="CC0099"/>
                </a:solidFill>
                <a:latin typeface="Arial Narrow" pitchFamily="34" charset="0"/>
              </a:rPr>
              <a:t>enlargement of the thyroid gland </a:t>
            </a:r>
            <a:r>
              <a:rPr lang="en-US" sz="2400" dirty="0">
                <a:latin typeface="Arial Narrow" pitchFamily="34" charset="0"/>
              </a:rPr>
              <a:t>which is the most common manifestation of thyroid disease.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Arial Narrow" pitchFamily="34" charset="0"/>
              </a:rPr>
              <a:t>It reflect </a:t>
            </a:r>
            <a:r>
              <a:rPr lang="en-US" sz="2400" b="1" dirty="0">
                <a:solidFill>
                  <a:srgbClr val="CC0099"/>
                </a:solidFill>
                <a:latin typeface="Arial Narrow" pitchFamily="34" charset="0"/>
              </a:rPr>
              <a:t>impaired synthesis of thyroid hormones</a:t>
            </a:r>
            <a:r>
              <a:rPr lang="en-US" sz="2400" dirty="0">
                <a:latin typeface="Arial Narrow" pitchFamily="34" charset="0"/>
              </a:rPr>
              <a:t>, which is most often caused by </a:t>
            </a:r>
            <a:r>
              <a:rPr lang="en-US" sz="2400" b="1" dirty="0">
                <a:solidFill>
                  <a:srgbClr val="CC0099"/>
                </a:solidFill>
                <a:latin typeface="Arial Narrow" pitchFamily="34" charset="0"/>
              </a:rPr>
              <a:t>dietary iodine deficiency</a:t>
            </a:r>
            <a:r>
              <a:rPr lang="en-US" sz="2400" dirty="0">
                <a:latin typeface="Arial Narrow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Arial Narrow" pitchFamily="34" charset="0"/>
              </a:rPr>
              <a:t> Impairment of thyroid hormone synthesis leads to a compensatory </a:t>
            </a:r>
            <a:r>
              <a:rPr lang="en-US" sz="2400" b="1" dirty="0">
                <a:solidFill>
                  <a:srgbClr val="CC0099"/>
                </a:solidFill>
                <a:latin typeface="Arial Narrow" pitchFamily="34" charset="0"/>
              </a:rPr>
              <a:t>rise in the serum TSH level</a:t>
            </a:r>
            <a:r>
              <a:rPr lang="en-US" sz="2400" dirty="0">
                <a:latin typeface="Arial Narrow" pitchFamily="34" charset="0"/>
              </a:rPr>
              <a:t>, which, in turn, causes hypertrophy and hyperplasia of thyroid follicular cells lead to diffuse enlargement of the thyroid gland (diffuse goiter)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Arial Narrow" pitchFamily="34" charset="0"/>
              </a:rPr>
              <a:t>Could be endemic or sporadic</a:t>
            </a: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539507268"/>
              </p:ext>
            </p:extLst>
          </p:nvPr>
        </p:nvGraphicFramePr>
        <p:xfrm>
          <a:off x="609600" y="304800"/>
          <a:ext cx="2667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4066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14485"/>
            <a:ext cx="8153400" cy="390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 Narrow" pitchFamily="34" charset="0"/>
              </a:rPr>
              <a:t>Virtually all long-standing diffuse goiters convert into multinodular goiters with recurrent episodes of hyperplasia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 Narrow" pitchFamily="34" charset="0"/>
              </a:rPr>
              <a:t>It is </a:t>
            </a:r>
            <a:r>
              <a:rPr lang="en-US" sz="2400" b="1" dirty="0">
                <a:solidFill>
                  <a:srgbClr val="92D050"/>
                </a:solidFill>
                <a:latin typeface="Arial Narrow" pitchFamily="34" charset="0"/>
              </a:rPr>
              <a:t>hormonally silent </a:t>
            </a:r>
            <a:r>
              <a:rPr lang="en-US" sz="2400" dirty="0">
                <a:latin typeface="Arial Narrow" pitchFamily="34" charset="0"/>
              </a:rPr>
              <a:t>,thyrotoxicosis secondary to the development of </a:t>
            </a:r>
            <a:r>
              <a:rPr lang="en-US" sz="2400" b="1" dirty="0" err="1">
                <a:solidFill>
                  <a:srgbClr val="92D050"/>
                </a:solidFill>
                <a:latin typeface="Arial Narrow" pitchFamily="34" charset="0"/>
              </a:rPr>
              <a:t>autononmus</a:t>
            </a:r>
            <a:r>
              <a:rPr lang="en-US" sz="2400" dirty="0">
                <a:latin typeface="Arial Narrow" pitchFamily="34" charset="0"/>
              </a:rPr>
              <a:t> nodules that produce thyroid hormone </a:t>
            </a:r>
            <a:r>
              <a:rPr lang="en-US" sz="2400" b="1" dirty="0">
                <a:solidFill>
                  <a:srgbClr val="92D050"/>
                </a:solidFill>
                <a:latin typeface="Arial Narrow" pitchFamily="34" charset="0"/>
              </a:rPr>
              <a:t>(toxic MNG)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 Narrow" pitchFamily="34" charset="0"/>
              </a:rPr>
              <a:t>Risk of </a:t>
            </a:r>
            <a:r>
              <a:rPr lang="en-US" sz="2400" b="1" dirty="0">
                <a:solidFill>
                  <a:srgbClr val="92D050"/>
                </a:solidFill>
                <a:latin typeface="Arial Narrow" pitchFamily="34" charset="0"/>
              </a:rPr>
              <a:t>malignancy</a:t>
            </a:r>
            <a:r>
              <a:rPr lang="en-US" sz="2400" dirty="0">
                <a:latin typeface="Arial Narrow" pitchFamily="34" charset="0"/>
              </a:rPr>
              <a:t> is low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 Narrow" pitchFamily="34" charset="0"/>
            </a:endParaRP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586212427"/>
              </p:ext>
            </p:extLst>
          </p:nvPr>
        </p:nvGraphicFramePr>
        <p:xfrm>
          <a:off x="533400" y="304800"/>
          <a:ext cx="47244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63C9A6DF-0F56-4158-A552-F9853A038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455636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897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ibrary.med.utah.edu/WebPath/jpeg4/ENDO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" y="304800"/>
            <a:ext cx="4191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5689" y="76200"/>
            <a:ext cx="47197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Grossly</a:t>
            </a:r>
          </a:p>
          <a:p>
            <a:r>
              <a:rPr lang="en-US" sz="2400" b="1" dirty="0"/>
              <a:t>asymmetrically enlarged glands reaching a massive size. On cut surface, irregular nodules containing variable amounts of brown, gelatinous colloid</a:t>
            </a:r>
          </a:p>
          <a:p>
            <a:r>
              <a:rPr lang="en-US" sz="2400" b="1" dirty="0"/>
              <a:t>Areas of hemorrhage , calcification and cystic changes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F0706C-3DB0-423B-A6CD-A2F38FE0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711" y="4046096"/>
            <a:ext cx="4110111" cy="2811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147C8A-D675-4C17-A4D9-F1C900D5BC7F}"/>
              </a:ext>
            </a:extLst>
          </p:cNvPr>
          <p:cNvSpPr txBox="1"/>
          <p:nvPr/>
        </p:nvSpPr>
        <p:spPr>
          <a:xfrm>
            <a:off x="228600" y="4147718"/>
            <a:ext cx="39670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Microscopically</a:t>
            </a:r>
          </a:p>
          <a:p>
            <a:r>
              <a:rPr lang="en-US" sz="2400" b="1" dirty="0"/>
              <a:t>colloid-rich follicles lined by flattened, inactive epithelium and areas of follicular epithelial hypertrophy and hyperplasia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FE9398-0516-4D63-AF57-701484C6F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90600"/>
            <a:ext cx="3105150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799" y="914400"/>
            <a:ext cx="8686801" cy="5979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br>
              <a:rPr lang="en-US" dirty="0"/>
            </a:br>
            <a:r>
              <a:rPr lang="en-US" sz="2400" dirty="0"/>
              <a:t>Thyroid neoplasm ranging from benign</a:t>
            </a:r>
            <a:r>
              <a:rPr lang="ar-SA" sz="2400" dirty="0"/>
              <a:t>  </a:t>
            </a:r>
            <a:r>
              <a:rPr lang="en-US" sz="2400" dirty="0"/>
              <a:t>adenoma to highly aggressive ca. several clinical criteria provide a clue to the nature of thyroid nodule:</a:t>
            </a:r>
            <a:br>
              <a:rPr lang="en-US" sz="2400" dirty="0"/>
            </a:br>
            <a:r>
              <a:rPr lang="en-US" sz="2400" dirty="0"/>
              <a:t>1.Solitary nodule                  neoplastic</a:t>
            </a:r>
            <a:br>
              <a:rPr lang="en-US" sz="2400" dirty="0"/>
            </a:br>
            <a:r>
              <a:rPr lang="en-US" sz="2400" dirty="0"/>
              <a:t>2. Nodules in very young(less than 20) or very old (more than70) individuals are more likely to be neoplastic</a:t>
            </a:r>
            <a:br>
              <a:rPr lang="en-US" sz="2400" dirty="0"/>
            </a:br>
            <a:r>
              <a:rPr lang="en-US" sz="2400" dirty="0"/>
              <a:t>3.Nodule in male                 neoplastic </a:t>
            </a:r>
            <a:br>
              <a:rPr lang="en-US" sz="2400" dirty="0"/>
            </a:br>
            <a:r>
              <a:rPr lang="en-US" sz="2400" dirty="0"/>
              <a:t>4.A history of radiation to head and neck              carcinoma.</a:t>
            </a:r>
            <a:br>
              <a:rPr lang="en-US" sz="2400" dirty="0"/>
            </a:br>
            <a:r>
              <a:rPr lang="en-US" sz="2400" dirty="0"/>
              <a:t>5.Hot nodule that take up iodine in imaging             neoplastic</a:t>
            </a:r>
            <a:br>
              <a:rPr lang="en-US" sz="2400" dirty="0"/>
            </a:br>
            <a:endParaRPr lang="ar-SA" sz="2400" dirty="0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414302795"/>
              </p:ext>
            </p:extLst>
          </p:nvPr>
        </p:nvGraphicFramePr>
        <p:xfrm>
          <a:off x="457200" y="304800"/>
          <a:ext cx="7086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سهم إلى اليمين 5"/>
          <p:cNvSpPr/>
          <p:nvPr/>
        </p:nvSpPr>
        <p:spPr>
          <a:xfrm>
            <a:off x="2782473" y="3293159"/>
            <a:ext cx="838200" cy="1714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 إلى اليمين 8"/>
          <p:cNvSpPr/>
          <p:nvPr/>
        </p:nvSpPr>
        <p:spPr>
          <a:xfrm>
            <a:off x="2590800" y="4950569"/>
            <a:ext cx="838200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سهم إلى اليمين 9"/>
          <p:cNvSpPr/>
          <p:nvPr/>
        </p:nvSpPr>
        <p:spPr>
          <a:xfrm>
            <a:off x="5562600" y="5410200"/>
            <a:ext cx="647700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686800" cy="3733800"/>
          </a:xfrm>
        </p:spPr>
        <p:txBody>
          <a:bodyPr>
            <a:normAutofit fontScale="90000"/>
          </a:bodyPr>
          <a:lstStyle/>
          <a:p>
            <a:pPr algn="l"/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Learning objectives 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1.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Thyroiditis .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2. Goiter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3. Neoplastic lesions of the thyroid gland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72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81250418"/>
              </p:ext>
            </p:extLst>
          </p:nvPr>
        </p:nvGraphicFramePr>
        <p:xfrm>
          <a:off x="609600" y="304800"/>
          <a:ext cx="56388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1295400"/>
            <a:ext cx="8305800" cy="557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 Narrow" pitchFamily="34" charset="0"/>
              </a:rPr>
              <a:t>Benign tumor of thyroid derived from follicular epithelium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 Narrow" pitchFamily="34" charset="0"/>
              </a:rPr>
              <a:t> Clinically, follicular adenomas difficult to distinguish from other causes of solitary thyroid  nodule which could be  (</a:t>
            </a:r>
            <a:r>
              <a:rPr lang="en-US" sz="2400" b="1" dirty="0">
                <a:solidFill>
                  <a:srgbClr val="FFC000"/>
                </a:solidFill>
                <a:latin typeface="Arial Narrow" pitchFamily="34" charset="0"/>
              </a:rPr>
              <a:t>simple goiter, dominant nodule of multinodular goiter, thyroid cyst, foci of thyroiditis</a:t>
            </a:r>
            <a:r>
              <a:rPr lang="en-US" sz="2400" dirty="0">
                <a:latin typeface="Arial Narrow" pitchFamily="34" charset="0"/>
              </a:rPr>
              <a:t> and  </a:t>
            </a:r>
            <a:r>
              <a:rPr lang="en-US" sz="2400" dirty="0">
                <a:solidFill>
                  <a:srgbClr val="FFC000"/>
                </a:solidFill>
                <a:latin typeface="Arial Narrow" pitchFamily="34" charset="0"/>
              </a:rPr>
              <a:t>follicular carcinoma </a:t>
            </a:r>
            <a:r>
              <a:rPr lang="en-US" sz="2400" dirty="0">
                <a:latin typeface="Arial Narrow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 Narrow" pitchFamily="34" charset="0"/>
              </a:rPr>
              <a:t> Mainly nonfunctional, a small proportion produces thyroid hormones and causes thyrotoxicosis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Careful evaluation of the integrity of the capsule is therefore critical in distinguishing follicular adenomas from follicular carcinomas.</a:t>
            </a:r>
          </a:p>
        </p:txBody>
      </p:sp>
    </p:spTree>
    <p:extLst>
      <p:ext uri="{BB962C8B-B14F-4D97-AF65-F5344CB8AC3E}">
        <p14:creationId xmlns:p14="http://schemas.microsoft.com/office/powerpoint/2010/main" val="3256547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3810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Morphology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.</a:t>
            </a:r>
            <a:r>
              <a:rPr lang="en-US" sz="2400" dirty="0">
                <a:latin typeface="Arial Narrow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 Narrow" pitchFamily="34" charset="0"/>
              </a:rPr>
              <a:t> Solitary, tan-light brown  encapsulated mass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itchFamily="34" charset="0"/>
              </a:rPr>
              <a:t>Well demarcated from the adjacent thyroid tissue by </a:t>
            </a:r>
            <a:r>
              <a:rPr lang="en-US" sz="2800" b="1" dirty="0">
                <a:latin typeface="Arial Narrow" pitchFamily="34" charset="0"/>
              </a:rPr>
              <a:t>a well-defined, intact capsule</a:t>
            </a:r>
            <a:r>
              <a:rPr lang="en-US" sz="2400" dirty="0">
                <a:latin typeface="Arial Narrow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31674" r="34251" b="24576"/>
          <a:stretch>
            <a:fillRect/>
          </a:stretch>
        </p:blipFill>
        <p:spPr>
          <a:xfrm>
            <a:off x="4343400" y="381000"/>
            <a:ext cx="441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41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-19806"/>
            <a:ext cx="8534400" cy="2619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Microscopically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Uniform follicles  contain colloid lined by benign cuboidal or columnar epithelium.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Occasionally, the neoplastic cells acquire brightly eosinophilic granular cytoplasm (oxyphil or </a:t>
            </a:r>
            <a:r>
              <a:rPr lang="en-US" sz="2000" dirty="0" err="1"/>
              <a:t>Hürthle</a:t>
            </a:r>
            <a:r>
              <a:rPr lang="en-US" sz="2000" dirty="0"/>
              <a:t> cell change)</a:t>
            </a:r>
            <a:endParaRPr lang="en-US" sz="20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Arial Narrow" pitchFamily="34" charset="0"/>
              </a:rPr>
              <a:t>Intact, well-formed capsule encircling the tumor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08112606"/>
              </p:ext>
            </p:extLst>
          </p:nvPr>
        </p:nvGraphicFramePr>
        <p:xfrm>
          <a:off x="381000" y="5181600"/>
          <a:ext cx="7794812" cy="115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t="15933" r="20343" b="7060"/>
          <a:stretch>
            <a:fillRect/>
          </a:stretch>
        </p:blipFill>
        <p:spPr>
          <a:xfrm>
            <a:off x="38491" y="2726154"/>
            <a:ext cx="4602126" cy="37338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17" y="2819400"/>
            <a:ext cx="480790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3657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colloid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4800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follicles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47800" y="4419600"/>
            <a:ext cx="609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77329" y="4381500"/>
            <a:ext cx="609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10200" y="3657600"/>
            <a:ext cx="163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Tumor mass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9400" y="5029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Intact tumor capsule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91425" y="5877699"/>
            <a:ext cx="18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</a:rPr>
              <a:t>Normal thyroid tissue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FCD906-736B-4F52-8CFD-0F1E345E4D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9909" y="2980629"/>
            <a:ext cx="3862827" cy="33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776968"/>
              </p:ext>
            </p:extLst>
          </p:nvPr>
        </p:nvGraphicFramePr>
        <p:xfrm>
          <a:off x="533400" y="2895600"/>
          <a:ext cx="8229601" cy="381781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22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>
                          <a:effectLst/>
                        </a:rPr>
                        <a:t>Papillary carcinoma (&gt;85%)</a:t>
                      </a:r>
                      <a:endParaRPr lang="en-US" sz="2400" b="1" dirty="0">
                        <a:effectLst/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816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</a:rPr>
                        <a:t>2. Follicular carcinoma </a:t>
                      </a:r>
                    </a:p>
                    <a:p>
                      <a:pPr marL="0" indent="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900" b="1" dirty="0">
                        <a:effectLst/>
                      </a:endParaRPr>
                    </a:p>
                    <a:p>
                      <a:pPr marL="0" indent="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Arial Narrow" pitchFamily="34" charset="0"/>
                          <a:ea typeface="Calibri"/>
                          <a:cs typeface="Arial"/>
                        </a:rPr>
                        <a:t>3.  </a:t>
                      </a:r>
                      <a:r>
                        <a:rPr lang="en-US" sz="2400" b="1" dirty="0" err="1">
                          <a:effectLst/>
                          <a:latin typeface="Arial Narrow" pitchFamily="34" charset="0"/>
                          <a:ea typeface="Calibri"/>
                          <a:cs typeface="Arial"/>
                        </a:rPr>
                        <a:t>Hurthle</a:t>
                      </a:r>
                      <a:r>
                        <a:rPr lang="en-US" sz="2400" b="1" dirty="0">
                          <a:effectLst/>
                          <a:latin typeface="Arial Narrow" pitchFamily="34" charset="0"/>
                          <a:ea typeface="Calibri"/>
                          <a:cs typeface="Arial"/>
                        </a:rPr>
                        <a:t> cell carcinoma</a:t>
                      </a:r>
                    </a:p>
                  </a:txBody>
                  <a:tcPr marL="30480" marR="30480" marT="30480" marB="304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968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</a:rPr>
                        <a:t>4. Anaplastic (undifferentiated</a:t>
                      </a:r>
                      <a:r>
                        <a:rPr lang="en-US" sz="2400" b="1">
                          <a:effectLst/>
                        </a:rPr>
                        <a:t>) carcinoma</a:t>
                      </a:r>
                      <a:endParaRPr lang="en-US" sz="2400" b="1" dirty="0">
                        <a:effectLst/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816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</a:rPr>
                        <a:t>5. Medullary carcinoma . arise from </a:t>
                      </a:r>
                      <a:r>
                        <a:rPr lang="en-US" sz="2400" b="1" dirty="0" err="1">
                          <a:effectLst/>
                        </a:rPr>
                        <a:t>parafollicular</a:t>
                      </a:r>
                      <a:r>
                        <a:rPr lang="en-US" sz="2400" b="1" dirty="0">
                          <a:effectLst/>
                        </a:rPr>
                        <a:t> C cells. neuroendocrine tumor secreting calcitonin hormone</a:t>
                      </a:r>
                      <a:endParaRPr lang="en-US" sz="2400" b="1" dirty="0">
                        <a:effectLst/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30480" marR="30480" marT="30480" marB="304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0496877"/>
              </p:ext>
            </p:extLst>
          </p:nvPr>
        </p:nvGraphicFramePr>
        <p:xfrm>
          <a:off x="381000" y="463062"/>
          <a:ext cx="7696200" cy="147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3831923"/>
              </p:ext>
            </p:extLst>
          </p:nvPr>
        </p:nvGraphicFramePr>
        <p:xfrm>
          <a:off x="381000" y="381000"/>
          <a:ext cx="7696200" cy="147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609600" y="2044005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Most thyroid carcinomas (</a:t>
            </a:r>
            <a:r>
              <a:rPr lang="en-US" b="1" dirty="0">
                <a:solidFill>
                  <a:srgbClr val="7030A0"/>
                </a:solidFill>
                <a:latin typeface="Arial Narrow" pitchFamily="34" charset="0"/>
              </a:rPr>
              <a:t>except medullary carcinomas</a:t>
            </a:r>
            <a:r>
              <a:rPr lang="en-US" b="1" dirty="0">
                <a:latin typeface="Arial Narrow" pitchFamily="34" charset="0"/>
              </a:rPr>
              <a:t>) are derived from the thyroid follicular epithelium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1725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83470670"/>
              </p:ext>
            </p:extLst>
          </p:nvPr>
        </p:nvGraphicFramePr>
        <p:xfrm>
          <a:off x="0" y="304800"/>
          <a:ext cx="6705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381000" y="1371600"/>
            <a:ext cx="495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Most common</a:t>
            </a:r>
            <a:r>
              <a:rPr lang="en-US" sz="2400" dirty="0">
                <a:latin typeface="Arial Narrow" pitchFamily="34" charset="0"/>
              </a:rPr>
              <a:t> form of thyroid cancer..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 Narrow" pitchFamily="34" charset="0"/>
              </a:rPr>
              <a:t>It  associated with previous exposure to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ionizing radiation before the age of 20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 Narrow" pitchFamily="34" charset="0"/>
              </a:rPr>
              <a:t>Mostly present as asymptomatic thyroid nodule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Tendency to spread to regional lymph nodes</a:t>
            </a:r>
          </a:p>
        </p:txBody>
      </p:sp>
      <p:pic>
        <p:nvPicPr>
          <p:cNvPr id="5" name="Picture 2" descr="http://www.pathologyoutlines.com/imgau/thyroidpapillarybychkov0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2" r="50000" b="15360"/>
          <a:stretch/>
        </p:blipFill>
        <p:spPr bwMode="auto">
          <a:xfrm>
            <a:off x="5562600" y="1295842"/>
            <a:ext cx="3347768" cy="390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08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28600" y="228600"/>
            <a:ext cx="8686800" cy="2331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Microscopically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itchFamily="34" charset="0"/>
              </a:rPr>
              <a:t>Papillae having a fibrovascular stalk covered by single or multiple cuboidal epithelium. The diagnosis of papillary carcinoma is made based on the nuclear features</a:t>
            </a:r>
            <a:endParaRPr lang="ar-IQ" sz="2400" dirty="0">
              <a:latin typeface="Arial Narrow" pitchFamily="34" charset="0"/>
            </a:endParaRPr>
          </a:p>
        </p:txBody>
      </p:sp>
      <p:pic>
        <p:nvPicPr>
          <p:cNvPr id="5122" name="Picture 2" descr="http://www.pathologyoutlines.com/imgau/thyroidbychkov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6"/>
          <a:stretch/>
        </p:blipFill>
        <p:spPr bwMode="auto">
          <a:xfrm>
            <a:off x="228600" y="2667000"/>
            <a:ext cx="8686800" cy="40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82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8638" y="251710"/>
            <a:ext cx="8518161" cy="334642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Nuclei with finely dispersed chromatin, with an optically clear or empty appearance;  </a:t>
            </a:r>
            <a:r>
              <a:rPr lang="en-US" sz="2400" b="1" dirty="0">
                <a:solidFill>
                  <a:srgbClr val="FF0000"/>
                </a:solidFill>
              </a:rPr>
              <a:t>ground glass nuclei</a:t>
            </a:r>
            <a:r>
              <a:rPr lang="en-US" sz="2400" dirty="0"/>
              <a:t> or (</a:t>
            </a:r>
            <a:r>
              <a:rPr lang="en-US" sz="2400" b="1" dirty="0">
                <a:solidFill>
                  <a:srgbClr val="FF0000"/>
                </a:solidFill>
              </a:rPr>
              <a:t>Orphan Annie nuclei)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Concentrically calcified structures termed </a:t>
            </a:r>
            <a:r>
              <a:rPr lang="en-US" sz="2400" dirty="0">
                <a:highlight>
                  <a:srgbClr val="FFFF00"/>
                </a:highlight>
              </a:rPr>
              <a:t>psammoma bodies </a:t>
            </a:r>
            <a:r>
              <a:rPr lang="en-US" sz="2400" dirty="0"/>
              <a:t>are often present within the lesion,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 Narrow" pitchFamily="34" charset="0"/>
            </a:endParaRPr>
          </a:p>
        </p:txBody>
      </p:sp>
      <p:pic>
        <p:nvPicPr>
          <p:cNvPr id="4" name="Picture 2" descr="H&amp;amp;E stain de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70913"/>
            <a:ext cx="4876800" cy="3762103"/>
          </a:xfrm>
          <a:prstGeom prst="rect">
            <a:avLst/>
          </a:prstGeom>
          <a:noFill/>
        </p:spPr>
      </p:pic>
      <p:pic>
        <p:nvPicPr>
          <p:cNvPr id="5" name="Picture 2" descr="http://www.modernmedicaldictionary.com/wp-content/uploads/2012/12/orphan_annie_eye_landsc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16146"/>
            <a:ext cx="3935119" cy="3581400"/>
          </a:xfrm>
          <a:prstGeom prst="rect">
            <a:avLst/>
          </a:prstGeom>
          <a:noFill/>
        </p:spPr>
      </p:pic>
      <p:sp>
        <p:nvSpPr>
          <p:cNvPr id="12" name="AutoShape 8">
            <a:extLst>
              <a:ext uri="{FF2B5EF4-FFF2-40B4-BE49-F238E27FC236}">
                <a16:creationId xmlns:a16="http://schemas.microsoft.com/office/drawing/2014/main" id="{3C2B960E-43F8-4854-9888-8FEBABA7FE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6" name="Picture 18" descr="Thyroid cancer awareness: Psammoma bodies are small granules of concentric  layers of calcium and are commonly seen in papillary carcinoma of the  thyroid, such as in this case. Stock Photo | Adobe">
            <a:extLst>
              <a:ext uri="{FF2B5EF4-FFF2-40B4-BE49-F238E27FC236}">
                <a16:creationId xmlns:a16="http://schemas.microsoft.com/office/drawing/2014/main" id="{20B278FC-01FF-4347-BCFD-57E8AAD5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03166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08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28937867"/>
              </p:ext>
            </p:extLst>
          </p:nvPr>
        </p:nvGraphicFramePr>
        <p:xfrm>
          <a:off x="38100" y="0"/>
          <a:ext cx="4800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1164574"/>
            <a:ext cx="4876800" cy="112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solidFill>
                  <a:srgbClr val="003300"/>
                </a:solidFill>
                <a:latin typeface="Arial Narrow" pitchFamily="34" charset="0"/>
                <a:cs typeface="+mj-cs"/>
              </a:rPr>
              <a:t>Common in areas with dietary iodine deficiency, common in older </a:t>
            </a:r>
            <a:r>
              <a:rPr lang="en-US" sz="2400" b="1" dirty="0" err="1">
                <a:solidFill>
                  <a:srgbClr val="003300"/>
                </a:solidFill>
                <a:latin typeface="Arial Narrow" pitchFamily="34" charset="0"/>
                <a:cs typeface="+mj-cs"/>
              </a:rPr>
              <a:t>womwn</a:t>
            </a:r>
            <a:endParaRPr lang="en-US" sz="2400" b="1" dirty="0">
              <a:solidFill>
                <a:srgbClr val="003300"/>
              </a:solidFill>
              <a:latin typeface="Arial Narrow" pitchFamily="34" charset="0"/>
              <a:cs typeface="+mj-cs"/>
            </a:endParaRPr>
          </a:p>
        </p:txBody>
      </p:sp>
      <p:pic>
        <p:nvPicPr>
          <p:cNvPr id="6" name="Picture 2" descr="Widely invasive follicular thyroid carcinoma"/>
          <p:cNvPicPr>
            <a:picLocks noChangeAspect="1" noChangeArrowheads="1"/>
          </p:cNvPicPr>
          <p:nvPr/>
        </p:nvPicPr>
        <p:blipFill>
          <a:blip r:embed="rId7" cstate="print"/>
          <a:srcRect l="4800" t="6445" r="17600" b="11456"/>
          <a:stretch>
            <a:fillRect/>
          </a:stretch>
        </p:blipFill>
        <p:spPr bwMode="auto">
          <a:xfrm>
            <a:off x="5410200" y="23446"/>
            <a:ext cx="3291840" cy="391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24265" y="242812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Microscopically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 Narrow" pitchFamily="34" charset="0"/>
              </a:rPr>
              <a:t>Small follicles containing colloid</a:t>
            </a:r>
            <a:endParaRPr lang="en-US" sz="2400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Capsular invasion with invasion to adjacent thyroid tissue</a:t>
            </a:r>
            <a:endParaRPr lang="ar-IQ" sz="2400" dirty="0">
              <a:latin typeface="Arial Narrow" pitchFamily="34" charset="0"/>
            </a:endParaRPr>
          </a:p>
        </p:txBody>
      </p:sp>
      <p:pic>
        <p:nvPicPr>
          <p:cNvPr id="7" name="Picture 6" descr="http://www.endocrinesurgery.net.au/storage/thyroid/histology-MIFTC-HE-x40-arrowws.jpg?__SQUARESPACE_CACHEVERSION=13412173359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4122821"/>
            <a:ext cx="5968662" cy="2505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76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yroid non neoplastic le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5" r="1166" b="7298"/>
          <a:stretch/>
        </p:blipFill>
        <p:spPr bwMode="auto">
          <a:xfrm>
            <a:off x="1219200" y="0"/>
            <a:ext cx="6006075" cy="20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rmal Thyroid Hormone Levels: What are Normal Thyroid Hormone Levels? Normal  Thyroid Hormone Level Symptoms, Treatment, Diagnosis - UC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67950"/>
            <a:ext cx="458152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4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489161457"/>
              </p:ext>
            </p:extLst>
          </p:nvPr>
        </p:nvGraphicFramePr>
        <p:xfrm>
          <a:off x="762000" y="533400"/>
          <a:ext cx="7467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ستطيل 5"/>
          <p:cNvSpPr/>
          <p:nvPr/>
        </p:nvSpPr>
        <p:spPr>
          <a:xfrm>
            <a:off x="304800" y="6096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Thyroid diseases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646344-0DBE-40C6-8DAE-317C489E7FDE}"/>
              </a:ext>
            </a:extLst>
          </p:cNvPr>
          <p:cNvSpPr txBox="1"/>
          <p:nvPr/>
        </p:nvSpPr>
        <p:spPr>
          <a:xfrm>
            <a:off x="152400" y="304800"/>
            <a:ext cx="8458200" cy="571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Hyperthyroidism:</a:t>
            </a:r>
          </a:p>
          <a:p>
            <a:r>
              <a:rPr lang="en-US" sz="2800" dirty="0"/>
              <a:t>Thyrotoxicosis is a hypermetabolic state caused by elevated circulating levels of free T3 and T4.</a:t>
            </a:r>
          </a:p>
          <a:p>
            <a:r>
              <a:rPr lang="en-US" sz="2800" dirty="0"/>
              <a:t>Because it is caused most commonly by hyperfunction of the thyroid gland, thyrotoxicosis often is referred to as </a:t>
            </a:r>
            <a:r>
              <a:rPr lang="en-US" sz="2800" dirty="0">
                <a:highlight>
                  <a:srgbClr val="FFFF00"/>
                </a:highlight>
              </a:rPr>
              <a:t>hyperthyroidism  </a:t>
            </a:r>
            <a:r>
              <a:rPr lang="en-US" sz="2800" dirty="0"/>
              <a:t>(e.g., in thyroiditis) or comes from an extrathyroidal source.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/>
              <a:t>The three most common causes of thyrotoxicosis are :</a:t>
            </a:r>
          </a:p>
          <a:p>
            <a:r>
              <a:rPr lang="en-US" dirty="0"/>
              <a:t>• </a:t>
            </a:r>
            <a:r>
              <a:rPr lang="en-US" sz="2400" dirty="0"/>
              <a:t>Diffuse hyperplasia of the thyroid associated with Graves disease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 • Hyperfunctioning (“toxic”) multinodular goiter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 • </a:t>
            </a:r>
            <a:r>
              <a:rPr lang="en-US" sz="2400" dirty="0" err="1"/>
              <a:t>Hyperfunctional</a:t>
            </a:r>
            <a:r>
              <a:rPr lang="en-US" sz="2400" dirty="0"/>
              <a:t> (“toxic”) adenoma of the thyroid</a:t>
            </a:r>
          </a:p>
        </p:txBody>
      </p:sp>
    </p:spTree>
    <p:extLst>
      <p:ext uri="{BB962C8B-B14F-4D97-AF65-F5344CB8AC3E}">
        <p14:creationId xmlns:p14="http://schemas.microsoft.com/office/powerpoint/2010/main" val="369769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589746-4F75-4074-9C67-272A5117D8FD}"/>
              </a:ext>
            </a:extLst>
          </p:cNvPr>
          <p:cNvSpPr txBox="1"/>
          <p:nvPr/>
        </p:nvSpPr>
        <p:spPr>
          <a:xfrm>
            <a:off x="114300" y="457200"/>
            <a:ext cx="89154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Hypothyroidism</a:t>
            </a:r>
          </a:p>
          <a:p>
            <a:r>
              <a:rPr lang="en-US" sz="2400" dirty="0"/>
              <a:t>Caused by structural or functional derangements that interfere with thyroid hormone production. Could be primary or secondary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Causes: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Genetic defects (thyroid dysgenesis) or (</a:t>
            </a:r>
            <a:r>
              <a:rPr lang="en-US" sz="2400" dirty="0" err="1"/>
              <a:t>dyshormonogenetic</a:t>
            </a:r>
            <a:r>
              <a:rPr lang="en-US" sz="2400" dirty="0"/>
              <a:t> goiter)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 Endemic deficiency of dietary iodine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Autoimmune thyroid disease (Hashimoto thyroiditis 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 Iatrogenic hypothyroidism can be caused by either surgical or radiation-induced ablation of thyroid gland.</a:t>
            </a:r>
          </a:p>
          <a:p>
            <a:endParaRPr lang="en-US" sz="2400" dirty="0"/>
          </a:p>
          <a:p>
            <a:r>
              <a:rPr lang="en-US" sz="2400" dirty="0"/>
              <a:t>The clinical manifestations of hypothyroidisms are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7030A0"/>
                </a:solidFill>
              </a:rPr>
              <a:t>Cretinism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92D050"/>
                </a:solidFill>
              </a:rPr>
              <a:t>Myxedema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429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67" y="0"/>
            <a:ext cx="44045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Cretinism</a:t>
            </a:r>
          </a:p>
          <a:p>
            <a:r>
              <a:rPr lang="en-US" sz="2400" dirty="0"/>
              <a:t>Hypothyroidism developed in infancy or early childhood , either due to dietary iodine deficiency or enzymatic defect</a:t>
            </a:r>
          </a:p>
          <a:p>
            <a:r>
              <a:rPr lang="en-US" sz="2400" dirty="0"/>
              <a:t>impaired development of the skeletal system and central nervous system, severe mental retardation, short stature, coarse facial features, a protruding tongue </a:t>
            </a:r>
          </a:p>
        </p:txBody>
      </p:sp>
      <p:pic>
        <p:nvPicPr>
          <p:cNvPr id="3074" name="Picture 2" descr="Creti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16" y="3986782"/>
            <a:ext cx="2200618" cy="33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7378" y="7937"/>
            <a:ext cx="40327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Myxedema</a:t>
            </a:r>
            <a:r>
              <a:rPr lang="en-US" dirty="0"/>
              <a:t> </a:t>
            </a:r>
          </a:p>
          <a:p>
            <a:r>
              <a:rPr lang="en-US" sz="2400" dirty="0"/>
              <a:t>Hypothyroidism developed in older children and adults. generalized fatigue, apathy, mental sluggishness, which may mimic depression </a:t>
            </a:r>
          </a:p>
        </p:txBody>
      </p:sp>
      <p:pic>
        <p:nvPicPr>
          <p:cNvPr id="3076" name="Picture 4" descr="Pathology definition - Myxedema | Hypothyroidism symptoms, Hypothyroidism,  Endocrine disor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26" y="2667000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Myxedema or Gull&amp;#39;s Disease|Causes|Symptoms|Trea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Myxedema or Gull&amp;#39;s Disease|Causes|Symptoms|Trea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Myxedema or Gull&amp;#39;s Disease|Causes|Symptoms|Treatm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66" b="15512"/>
          <a:stretch/>
        </p:blipFill>
        <p:spPr bwMode="auto">
          <a:xfrm>
            <a:off x="5029200" y="4529137"/>
            <a:ext cx="2969651" cy="262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8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ÙØªÙØ¬Ø© Ø¨Ø­Ø« Ø§ÙØµÙØ± Ø¹Ù âªthyrotoxicosisâ¬â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t="23151" r="21948"/>
          <a:stretch/>
        </p:blipFill>
        <p:spPr bwMode="auto">
          <a:xfrm>
            <a:off x="182880" y="685800"/>
            <a:ext cx="3798277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ÙØªÙØ¬Ø© Ø¨Ø­Ø« Ø§ÙØµÙØ± Ø¹Ù âªhypothyroidismâ¬â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4412" r="14223"/>
          <a:stretch/>
        </p:blipFill>
        <p:spPr bwMode="auto">
          <a:xfrm>
            <a:off x="4800600" y="685800"/>
            <a:ext cx="3910818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18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1143000"/>
            <a:ext cx="8382000" cy="612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 Autoimmunity is the underlying cause of a variety of thyroid diseases, which are collectively referred to as </a:t>
            </a:r>
            <a:r>
              <a:rPr lang="en-US" sz="2400" b="1" dirty="0">
                <a:solidFill>
                  <a:srgbClr val="FF0000"/>
                </a:solidFill>
              </a:rPr>
              <a:t>autoimmune thyroid disease (AITD)</a:t>
            </a:r>
            <a:r>
              <a:rPr lang="en-US" sz="2400" dirty="0"/>
              <a:t>. Which include thyroiditis, and antibody-mediated disturbances in thyroid function that are not necessarily associated with inflammation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Thyroiditis is a diverse group of disorders characterized by some form of thyroid inflammation. the three most common and clinically significant subtypes: (1) Hashimoto thyroiditis, (2) granulomatous (de </a:t>
            </a:r>
            <a:r>
              <a:rPr lang="en-US" sz="2400" dirty="0" err="1"/>
              <a:t>Quervain</a:t>
            </a:r>
            <a:r>
              <a:rPr lang="en-US" sz="2400" dirty="0"/>
              <a:t>) thyroiditis, and (3) subacute lymphocytic thyroiditis.</a:t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89554624"/>
              </p:ext>
            </p:extLst>
          </p:nvPr>
        </p:nvGraphicFramePr>
        <p:xfrm>
          <a:off x="228600" y="152400"/>
          <a:ext cx="4953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30794</TotalTime>
  <Words>1241</Words>
  <Application>Microsoft Office PowerPoint</Application>
  <PresentationFormat>On-screen Show (4:3)</PresentationFormat>
  <Paragraphs>128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Narrow</vt:lpstr>
      <vt:lpstr>Calibri</vt:lpstr>
      <vt:lpstr>Wingdings</vt:lpstr>
      <vt:lpstr>Composite</vt:lpstr>
      <vt:lpstr>Thyroid gland </vt:lpstr>
      <vt:lpstr> Learning objectives   1. Thyroiditis .  2. Goiter  3. Neoplastic lesions of the thyroid gland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system</dc:title>
  <dc:creator>InteL</dc:creator>
  <cp:lastModifiedBy>InteL</cp:lastModifiedBy>
  <cp:revision>1152</cp:revision>
  <dcterms:created xsi:type="dcterms:W3CDTF">2006-08-16T00:00:00Z</dcterms:created>
  <dcterms:modified xsi:type="dcterms:W3CDTF">2022-11-27T19:01:12Z</dcterms:modified>
</cp:coreProperties>
</file>